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6" r:id="rId2"/>
    <p:sldId id="382" r:id="rId3"/>
    <p:sldId id="296" r:id="rId4"/>
    <p:sldId id="358" r:id="rId5"/>
    <p:sldId id="359" r:id="rId6"/>
    <p:sldId id="360" r:id="rId7"/>
    <p:sldId id="384"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9" r:id="rId21"/>
    <p:sldId id="380" r:id="rId22"/>
    <p:sldId id="373" r:id="rId23"/>
    <p:sldId id="374" r:id="rId24"/>
    <p:sldId id="375" r:id="rId25"/>
    <p:sldId id="376" r:id="rId26"/>
    <p:sldId id="377" r:id="rId27"/>
    <p:sldId id="378" r:id="rId28"/>
    <p:sldId id="381" r:id="rId29"/>
    <p:sldId id="329" r:id="rId30"/>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f" initials="AKaraoli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4660"/>
  </p:normalViewPr>
  <p:slideViewPr>
    <p:cSldViewPr snapToGrid="0" snapToObjects="1">
      <p:cViewPr varScale="1">
        <p:scale>
          <a:sx n="53" d="100"/>
          <a:sy n="53" d="100"/>
        </p:scale>
        <p:origin x="-13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3583" cy="496890"/>
          </a:xfrm>
          <a:prstGeom prst="rect">
            <a:avLst/>
          </a:prstGeom>
        </p:spPr>
        <p:txBody>
          <a:bodyPr vert="horz" lIns="93286" tIns="46643" rIns="93286" bIns="46643" rtlCol="0"/>
          <a:lstStyle>
            <a:lvl1pPr algn="l">
              <a:defRPr sz="1200"/>
            </a:lvl1pPr>
          </a:lstStyle>
          <a:p>
            <a:endParaRPr lang="en-US"/>
          </a:p>
        </p:txBody>
      </p:sp>
      <p:sp>
        <p:nvSpPr>
          <p:cNvPr id="3" name="Date Placeholder 2"/>
          <p:cNvSpPr>
            <a:spLocks noGrp="1"/>
          </p:cNvSpPr>
          <p:nvPr>
            <p:ph type="dt" sz="quarter" idx="1"/>
          </p:nvPr>
        </p:nvSpPr>
        <p:spPr>
          <a:xfrm>
            <a:off x="3849302" y="3"/>
            <a:ext cx="2943583" cy="496890"/>
          </a:xfrm>
          <a:prstGeom prst="rect">
            <a:avLst/>
          </a:prstGeom>
        </p:spPr>
        <p:txBody>
          <a:bodyPr vert="horz" lIns="93286" tIns="46643" rIns="93286" bIns="46643" rtlCol="0"/>
          <a:lstStyle>
            <a:lvl1pPr algn="r">
              <a:defRPr sz="1200"/>
            </a:lvl1pPr>
          </a:lstStyle>
          <a:p>
            <a:fld id="{6FAFC628-D691-4994-8A93-52794F6CD408}" type="datetimeFigureOut">
              <a:rPr lang="en-US" smtClean="0"/>
              <a:pPr/>
              <a:t>11/20/2015</a:t>
            </a:fld>
            <a:endParaRPr lang="en-US"/>
          </a:p>
        </p:txBody>
      </p:sp>
      <p:sp>
        <p:nvSpPr>
          <p:cNvPr id="4" name="Footer Placeholder 3"/>
          <p:cNvSpPr>
            <a:spLocks noGrp="1"/>
          </p:cNvSpPr>
          <p:nvPr>
            <p:ph type="ftr" sz="quarter" idx="2"/>
          </p:nvPr>
        </p:nvSpPr>
        <p:spPr>
          <a:xfrm>
            <a:off x="1" y="9432916"/>
            <a:ext cx="2943583" cy="496890"/>
          </a:xfrm>
          <a:prstGeom prst="rect">
            <a:avLst/>
          </a:prstGeom>
        </p:spPr>
        <p:txBody>
          <a:bodyPr vert="horz" lIns="93286" tIns="46643" rIns="93286" bIns="46643" rtlCol="0" anchor="b"/>
          <a:lstStyle>
            <a:lvl1pPr algn="l">
              <a:defRPr sz="1200"/>
            </a:lvl1pPr>
          </a:lstStyle>
          <a:p>
            <a:endParaRPr lang="en-US"/>
          </a:p>
        </p:txBody>
      </p:sp>
      <p:sp>
        <p:nvSpPr>
          <p:cNvPr id="5" name="Slide Number Placeholder 4"/>
          <p:cNvSpPr>
            <a:spLocks noGrp="1"/>
          </p:cNvSpPr>
          <p:nvPr>
            <p:ph type="sldNum" sz="quarter" idx="3"/>
          </p:nvPr>
        </p:nvSpPr>
        <p:spPr>
          <a:xfrm>
            <a:off x="3849302" y="9432916"/>
            <a:ext cx="2943583" cy="496890"/>
          </a:xfrm>
          <a:prstGeom prst="rect">
            <a:avLst/>
          </a:prstGeom>
        </p:spPr>
        <p:txBody>
          <a:bodyPr vert="horz" lIns="93286" tIns="46643" rIns="93286" bIns="46643" rtlCol="0" anchor="b"/>
          <a:lstStyle>
            <a:lvl1pPr algn="r">
              <a:defRPr sz="1200"/>
            </a:lvl1pPr>
          </a:lstStyle>
          <a:p>
            <a:fld id="{66F993AA-FC52-48B6-9F68-14F10FC7D5E0}" type="slidenum">
              <a:rPr lang="en-US" smtClean="0"/>
              <a:pPr/>
              <a:t>‹#›</a:t>
            </a:fld>
            <a:endParaRPr lang="en-US"/>
          </a:p>
        </p:txBody>
      </p:sp>
    </p:spTree>
    <p:extLst>
      <p:ext uri="{BB962C8B-B14F-4D97-AF65-F5344CB8AC3E}">
        <p14:creationId xmlns="" xmlns:p14="http://schemas.microsoft.com/office/powerpoint/2010/main" val="2581114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4283" cy="496570"/>
          </a:xfrm>
          <a:prstGeom prst="rect">
            <a:avLst/>
          </a:prstGeom>
        </p:spPr>
        <p:txBody>
          <a:bodyPr vert="horz" lIns="93280" tIns="46639" rIns="93280" bIns="46639" rtlCol="0"/>
          <a:lstStyle>
            <a:lvl1pPr algn="l">
              <a:defRPr sz="1200"/>
            </a:lvl1pPr>
          </a:lstStyle>
          <a:p>
            <a:endParaRPr lang="en-US"/>
          </a:p>
        </p:txBody>
      </p:sp>
      <p:sp>
        <p:nvSpPr>
          <p:cNvPr id="3" name="Date Placeholder 2"/>
          <p:cNvSpPr>
            <a:spLocks noGrp="1"/>
          </p:cNvSpPr>
          <p:nvPr>
            <p:ph type="dt" idx="1"/>
          </p:nvPr>
        </p:nvSpPr>
        <p:spPr>
          <a:xfrm>
            <a:off x="3848645" y="2"/>
            <a:ext cx="2944283" cy="496570"/>
          </a:xfrm>
          <a:prstGeom prst="rect">
            <a:avLst/>
          </a:prstGeom>
        </p:spPr>
        <p:txBody>
          <a:bodyPr vert="horz" lIns="93280" tIns="46639" rIns="93280" bIns="46639" rtlCol="0"/>
          <a:lstStyle>
            <a:lvl1pPr algn="r">
              <a:defRPr sz="1200"/>
            </a:lvl1pPr>
          </a:lstStyle>
          <a:p>
            <a:fld id="{8DE5CFFB-9A07-8442-AD2B-6841ECDB6955}" type="datetimeFigureOut">
              <a:rPr lang="en-US" smtClean="0"/>
              <a:pPr/>
              <a:t>11/20/2015</a:t>
            </a:fld>
            <a:endParaRPr lang="en-US"/>
          </a:p>
        </p:txBody>
      </p:sp>
      <p:sp>
        <p:nvSpPr>
          <p:cNvPr id="4" name="Slide Image Placeholder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93280" tIns="46639" rIns="93280" bIns="46639" rtlCol="0" anchor="ctr"/>
          <a:lstStyle/>
          <a:p>
            <a:endParaRPr lang="en-US"/>
          </a:p>
        </p:txBody>
      </p:sp>
      <p:sp>
        <p:nvSpPr>
          <p:cNvPr id="5" name="Notes Placeholder 4"/>
          <p:cNvSpPr>
            <a:spLocks noGrp="1"/>
          </p:cNvSpPr>
          <p:nvPr>
            <p:ph type="body" sz="quarter" idx="3"/>
          </p:nvPr>
        </p:nvSpPr>
        <p:spPr>
          <a:xfrm>
            <a:off x="679451" y="4717417"/>
            <a:ext cx="5435600" cy="4469130"/>
          </a:xfrm>
          <a:prstGeom prst="rect">
            <a:avLst/>
          </a:prstGeom>
        </p:spPr>
        <p:txBody>
          <a:bodyPr vert="horz" lIns="93280" tIns="46639" rIns="93280" bIns="466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433109"/>
            <a:ext cx="2944283" cy="496570"/>
          </a:xfrm>
          <a:prstGeom prst="rect">
            <a:avLst/>
          </a:prstGeom>
        </p:spPr>
        <p:txBody>
          <a:bodyPr vert="horz" lIns="93280" tIns="46639" rIns="93280" bIns="46639"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9"/>
            <a:ext cx="2944283" cy="496570"/>
          </a:xfrm>
          <a:prstGeom prst="rect">
            <a:avLst/>
          </a:prstGeom>
        </p:spPr>
        <p:txBody>
          <a:bodyPr vert="horz" lIns="93280" tIns="46639" rIns="93280" bIns="46639" rtlCol="0" anchor="b"/>
          <a:lstStyle>
            <a:lvl1pPr algn="r">
              <a:defRPr sz="1200"/>
            </a:lvl1pPr>
          </a:lstStyle>
          <a:p>
            <a:fld id="{F5331A27-932C-D449-A0E3-E94F9035962D}" type="slidenum">
              <a:rPr lang="en-US" smtClean="0"/>
              <a:pPr/>
              <a:t>‹#›</a:t>
            </a:fld>
            <a:endParaRPr lang="en-US"/>
          </a:p>
        </p:txBody>
      </p:sp>
    </p:spTree>
    <p:extLst>
      <p:ext uri="{BB962C8B-B14F-4D97-AF65-F5344CB8AC3E}">
        <p14:creationId xmlns="" xmlns:p14="http://schemas.microsoft.com/office/powerpoint/2010/main" val="3978920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F5331A27-932C-D449-A0E3-E94F9035962D}" type="slidenum">
              <a:rPr lang="en-US" smtClean="0"/>
              <a:pPr/>
              <a:t>12</a:t>
            </a:fld>
            <a:endParaRPr lang="en-US"/>
          </a:p>
        </p:txBody>
      </p:sp>
    </p:spTree>
    <p:extLst>
      <p:ext uri="{BB962C8B-B14F-4D97-AF65-F5344CB8AC3E}">
        <p14:creationId xmlns="" xmlns:p14="http://schemas.microsoft.com/office/powerpoint/2010/main" val="3096400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dirty="0" smtClean="0"/>
          </a:p>
        </p:txBody>
      </p:sp>
      <p:sp>
        <p:nvSpPr>
          <p:cNvPr id="4" name="Slide Number Placeholder 3"/>
          <p:cNvSpPr>
            <a:spLocks noGrp="1"/>
          </p:cNvSpPr>
          <p:nvPr>
            <p:ph type="sldNum" sz="quarter" idx="5"/>
          </p:nvPr>
        </p:nvSpPr>
        <p:spPr/>
        <p:txBody>
          <a:bodyPr/>
          <a:lstStyle/>
          <a:p>
            <a:pPr>
              <a:defRPr/>
            </a:pPr>
            <a:fld id="{61CB6C65-21A5-4036-AFDA-5B44A0486EA0}" type="slidenum">
              <a:rPr lang="en-US" smtClean="0"/>
              <a:pPr>
                <a:defRPr/>
              </a:pPr>
              <a:t>29</a:t>
            </a:fld>
            <a:endParaRPr lang="en-US" dirty="0"/>
          </a:p>
        </p:txBody>
      </p:sp>
    </p:spTree>
    <p:extLst>
      <p:ext uri="{BB962C8B-B14F-4D97-AF65-F5344CB8AC3E}">
        <p14:creationId xmlns="" xmlns:p14="http://schemas.microsoft.com/office/powerpoint/2010/main" val="23745684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48793"/>
            <a:ext cx="7772400" cy="935373"/>
          </a:xfrm>
        </p:spPr>
        <p:txBody>
          <a:bodyPr>
            <a:normAutofit/>
          </a:bodyPr>
          <a:lstStyle>
            <a:lvl1pPr>
              <a:defRPr sz="3600">
                <a:solidFill>
                  <a:schemeClr val="bg1">
                    <a:lumMod val="50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61133"/>
            <a:ext cx="6400800" cy="564415"/>
          </a:xfrm>
        </p:spPr>
        <p:txBody>
          <a:bodyPr>
            <a:normAutofit/>
          </a:bodyPr>
          <a:lstStyle>
            <a:lvl1pPr marL="0" indent="0" algn="ctr">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246652" y="6356350"/>
            <a:ext cx="746605" cy="365125"/>
          </a:xfrm>
          <a:prstGeom prst="rect">
            <a:avLst/>
          </a:prstGeom>
        </p:spPr>
        <p:txBody>
          <a:bodyPr/>
          <a:lstStyle>
            <a:lvl1pPr algn="r">
              <a:defRPr/>
            </a:lvl1pPr>
          </a:lstStyle>
          <a:p>
            <a:fld id="{FD2287FF-6A54-3D4D-BB79-D472F5CBE654}" type="slidenum">
              <a:rPr lang="en-US" smtClean="0"/>
              <a:pPr/>
              <a:t>‹#›</a:t>
            </a:fld>
            <a:endParaRPr lang="en-US"/>
          </a:p>
        </p:txBody>
      </p:sp>
      <p:pic>
        <p:nvPicPr>
          <p:cNvPr id="9" name="Picture 8"/>
          <p:cNvPicPr>
            <a:picLocks noChangeAspect="1"/>
          </p:cNvPicPr>
          <p:nvPr userDrawn="1"/>
        </p:nvPicPr>
        <p:blipFill>
          <a:blip r:embed="rId2"/>
          <a:stretch>
            <a:fillRect/>
          </a:stretch>
        </p:blipFill>
        <p:spPr>
          <a:xfrm>
            <a:off x="0" y="5285005"/>
            <a:ext cx="3729238" cy="1600314"/>
          </a:xfrm>
          <a:prstGeom prst="rect">
            <a:avLst/>
          </a:prstGeom>
        </p:spPr>
      </p:pic>
      <p:pic>
        <p:nvPicPr>
          <p:cNvPr id="10" name="Picture 9" descr="CIPA LOGO A.jpg"/>
          <p:cNvPicPr>
            <a:picLocks noChangeAspect="1"/>
          </p:cNvPicPr>
          <p:nvPr userDrawn="1"/>
        </p:nvPicPr>
        <p:blipFill rotWithShape="1">
          <a:blip r:embed="rId3">
            <a:extLst>
              <a:ext uri="{28A0092B-C50C-407E-A947-70E740481C1C}">
                <a14:useLocalDpi xmlns="" xmlns:a14="http://schemas.microsoft.com/office/drawing/2010/main" val="0"/>
              </a:ext>
            </a:extLst>
          </a:blip>
          <a:srcRect l="16324" t="25302" r="15823" b="25971"/>
          <a:stretch/>
        </p:blipFill>
        <p:spPr>
          <a:xfrm>
            <a:off x="2872134" y="1180147"/>
            <a:ext cx="3399733" cy="1412032"/>
          </a:xfrm>
          <a:prstGeom prst="rect">
            <a:avLst/>
          </a:prstGeom>
        </p:spPr>
      </p:pic>
    </p:spTree>
    <p:extLst>
      <p:ext uri="{BB962C8B-B14F-4D97-AF65-F5344CB8AC3E}">
        <p14:creationId xmlns="" xmlns:p14="http://schemas.microsoft.com/office/powerpoint/2010/main" val="55256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3646" y="146358"/>
            <a:ext cx="8229600" cy="610472"/>
          </a:xfrm>
        </p:spPr>
        <p:txBody>
          <a:bodyPr>
            <a:normAutofit/>
          </a:bodyPr>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123646" y="1039042"/>
            <a:ext cx="8522533" cy="5087121"/>
          </a:xfrm>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a:stretch>
            <a:fillRect/>
          </a:stretch>
        </p:blipFill>
        <p:spPr>
          <a:xfrm>
            <a:off x="5632011" y="6232758"/>
            <a:ext cx="3499159" cy="614138"/>
          </a:xfrm>
          <a:prstGeom prst="rect">
            <a:avLst/>
          </a:prstGeom>
        </p:spPr>
      </p:pic>
      <p:sp>
        <p:nvSpPr>
          <p:cNvPr id="8" name="Slide Number Placeholder 5"/>
          <p:cNvSpPr>
            <a:spLocks noGrp="1"/>
          </p:cNvSpPr>
          <p:nvPr>
            <p:ph type="sldNum" sz="quarter" idx="12"/>
          </p:nvPr>
        </p:nvSpPr>
        <p:spPr>
          <a:xfrm>
            <a:off x="164267" y="6554946"/>
            <a:ext cx="746605" cy="269153"/>
          </a:xfrm>
          <a:prstGeom prst="rect">
            <a:avLst/>
          </a:prstGeom>
        </p:spPr>
        <p:txBody>
          <a:bodyPr/>
          <a:lstStyle>
            <a:lvl1pPr algn="l">
              <a:defRPr sz="1400"/>
            </a:lvl1pPr>
          </a:lstStyle>
          <a:p>
            <a:fld id="{FD2287FF-6A54-3D4D-BB79-D472F5CBE654}" type="slidenum">
              <a:rPr lang="en-US" smtClean="0"/>
              <a:pPr/>
              <a:t>‹#›</a:t>
            </a:fld>
            <a:endParaRPr lang="en-US" dirty="0"/>
          </a:p>
        </p:txBody>
      </p:sp>
    </p:spTree>
    <p:extLst>
      <p:ext uri="{BB962C8B-B14F-4D97-AF65-F5344CB8AC3E}">
        <p14:creationId xmlns="" xmlns:p14="http://schemas.microsoft.com/office/powerpoint/2010/main" val="421570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3646" y="146358"/>
            <a:ext cx="8229600" cy="610472"/>
          </a:xfrm>
        </p:spPr>
        <p:txBody>
          <a:bodyPr>
            <a:normAutofit/>
          </a:bodyPr>
          <a:lstStyle>
            <a:lvl1pPr algn="l">
              <a:defRPr sz="3200"/>
            </a:lvl1pPr>
          </a:lstStyle>
          <a:p>
            <a:r>
              <a:rPr lang="en-US" smtClean="0"/>
              <a:t>Click to edit Master title style</a:t>
            </a:r>
            <a:endParaRPr lang="en-US" dirty="0"/>
          </a:p>
        </p:txBody>
      </p:sp>
      <p:pic>
        <p:nvPicPr>
          <p:cNvPr id="7" name="Picture 6"/>
          <p:cNvPicPr>
            <a:picLocks noChangeAspect="1"/>
          </p:cNvPicPr>
          <p:nvPr userDrawn="1"/>
        </p:nvPicPr>
        <p:blipFill>
          <a:blip r:embed="rId2"/>
          <a:stretch>
            <a:fillRect/>
          </a:stretch>
        </p:blipFill>
        <p:spPr>
          <a:xfrm>
            <a:off x="5632011" y="6232758"/>
            <a:ext cx="3499159" cy="614138"/>
          </a:xfrm>
          <a:prstGeom prst="rect">
            <a:avLst/>
          </a:prstGeom>
        </p:spPr>
      </p:pic>
      <p:sp>
        <p:nvSpPr>
          <p:cNvPr id="8" name="Slide Number Placeholder 5"/>
          <p:cNvSpPr>
            <a:spLocks noGrp="1"/>
          </p:cNvSpPr>
          <p:nvPr>
            <p:ph type="sldNum" sz="quarter" idx="12"/>
          </p:nvPr>
        </p:nvSpPr>
        <p:spPr>
          <a:xfrm>
            <a:off x="164267" y="6554946"/>
            <a:ext cx="746605" cy="269153"/>
          </a:xfrm>
          <a:prstGeom prst="rect">
            <a:avLst/>
          </a:prstGeom>
        </p:spPr>
        <p:txBody>
          <a:bodyPr/>
          <a:lstStyle>
            <a:lvl1pPr algn="l">
              <a:defRPr sz="1400"/>
            </a:lvl1pPr>
          </a:lstStyle>
          <a:p>
            <a:fld id="{FD2287FF-6A54-3D4D-BB79-D472F5CBE654}" type="slidenum">
              <a:rPr lang="en-US" smtClean="0"/>
              <a:pPr/>
              <a:t>‹#›</a:t>
            </a:fld>
            <a:endParaRPr lang="en-US" dirty="0"/>
          </a:p>
        </p:txBody>
      </p:sp>
    </p:spTree>
    <p:extLst>
      <p:ext uri="{BB962C8B-B14F-4D97-AF65-F5344CB8AC3E}">
        <p14:creationId xmlns="" xmlns:p14="http://schemas.microsoft.com/office/powerpoint/2010/main" val="244705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5632011" y="6232758"/>
            <a:ext cx="3499159" cy="614138"/>
          </a:xfrm>
          <a:prstGeom prst="rect">
            <a:avLst/>
          </a:prstGeom>
        </p:spPr>
      </p:pic>
      <p:sp>
        <p:nvSpPr>
          <p:cNvPr id="8" name="Slide Number Placeholder 5"/>
          <p:cNvSpPr>
            <a:spLocks noGrp="1"/>
          </p:cNvSpPr>
          <p:nvPr>
            <p:ph type="sldNum" sz="quarter" idx="12"/>
          </p:nvPr>
        </p:nvSpPr>
        <p:spPr>
          <a:xfrm>
            <a:off x="164267" y="6554946"/>
            <a:ext cx="746605" cy="269153"/>
          </a:xfrm>
          <a:prstGeom prst="rect">
            <a:avLst/>
          </a:prstGeom>
        </p:spPr>
        <p:txBody>
          <a:bodyPr/>
          <a:lstStyle>
            <a:lvl1pPr algn="l">
              <a:defRPr sz="1400"/>
            </a:lvl1pPr>
          </a:lstStyle>
          <a:p>
            <a:fld id="{FD2287FF-6A54-3D4D-BB79-D472F5CBE654}" type="slidenum">
              <a:rPr lang="en-US" smtClean="0"/>
              <a:pPr/>
              <a:t>‹#›</a:t>
            </a:fld>
            <a:endParaRPr lang="en-US" dirty="0"/>
          </a:p>
        </p:txBody>
      </p:sp>
    </p:spTree>
    <p:extLst>
      <p:ext uri="{BB962C8B-B14F-4D97-AF65-F5344CB8AC3E}">
        <p14:creationId xmlns="" xmlns:p14="http://schemas.microsoft.com/office/powerpoint/2010/main" val="2447055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4"/>
          </p:nvPr>
        </p:nvSpPr>
        <p:spPr>
          <a:xfrm>
            <a:off x="164267" y="6356350"/>
            <a:ext cx="746605" cy="365125"/>
          </a:xfrm>
          <a:prstGeom prst="rect">
            <a:avLst/>
          </a:prstGeom>
        </p:spPr>
        <p:txBody>
          <a:bodyPr/>
          <a:lstStyle>
            <a:lvl1pPr algn="l">
              <a:defRPr/>
            </a:lvl1pPr>
          </a:lstStyle>
          <a:p>
            <a:fld id="{FD2287FF-6A54-3D4D-BB79-D472F5CBE654}" type="slidenum">
              <a:rPr lang="en-US" smtClean="0"/>
              <a:pPr/>
              <a:t>‹#›</a:t>
            </a:fld>
            <a:endParaRPr lang="en-US"/>
          </a:p>
        </p:txBody>
      </p:sp>
      <p:pic>
        <p:nvPicPr>
          <p:cNvPr id="5" name="Picture 4"/>
          <p:cNvPicPr>
            <a:picLocks noChangeAspect="1"/>
          </p:cNvPicPr>
          <p:nvPr userDrawn="1"/>
        </p:nvPicPr>
        <p:blipFill>
          <a:blip r:embed="rId6"/>
          <a:stretch>
            <a:fillRect/>
          </a:stretch>
        </p:blipFill>
        <p:spPr>
          <a:xfrm>
            <a:off x="0" y="5285005"/>
            <a:ext cx="3729238" cy="1600314"/>
          </a:xfrm>
          <a:prstGeom prst="rect">
            <a:avLst/>
          </a:prstGeom>
        </p:spPr>
      </p:pic>
    </p:spTree>
    <p:extLst>
      <p:ext uri="{BB962C8B-B14F-4D97-AF65-F5344CB8AC3E}">
        <p14:creationId xmlns="" xmlns:p14="http://schemas.microsoft.com/office/powerpoint/2010/main" val="1979141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6281" y="3035803"/>
            <a:ext cx="7772400" cy="935373"/>
          </a:xfrm>
        </p:spPr>
        <p:txBody>
          <a:bodyPr>
            <a:normAutofit fontScale="90000"/>
          </a:bodyPr>
          <a:lstStyle/>
          <a:p>
            <a:r>
              <a:rPr lang="en-US" b="1" dirty="0" smtClean="0"/>
              <a:t>Science and Technology Park</a:t>
            </a:r>
            <a:br>
              <a:rPr lang="en-US" b="1" dirty="0" smtClean="0"/>
            </a:br>
            <a:r>
              <a:rPr lang="en-US" b="1" dirty="0" smtClean="0"/>
              <a:t>Incentives</a:t>
            </a:r>
            <a:endParaRPr lang="el-GR" b="1" dirty="0"/>
          </a:p>
        </p:txBody>
      </p:sp>
      <p:pic>
        <p:nvPicPr>
          <p:cNvPr id="6" name="Picture 5"/>
          <p:cNvPicPr/>
          <p:nvPr/>
        </p:nvPicPr>
        <p:blipFill>
          <a:blip r:embed="rId2" cstate="print">
            <a:extLst>
              <a:ext uri="{28A0092B-C50C-407E-A947-70E740481C1C}">
                <a14:useLocalDpi xmlns="" xmlns:a14="http://schemas.microsoft.com/office/drawing/2010/main" val="0"/>
              </a:ext>
            </a:extLst>
          </a:blip>
          <a:srcRect b="15766"/>
          <a:stretch>
            <a:fillRect/>
          </a:stretch>
        </p:blipFill>
        <p:spPr bwMode="auto">
          <a:xfrm>
            <a:off x="395536" y="277991"/>
            <a:ext cx="1160890" cy="592772"/>
          </a:xfrm>
          <a:prstGeom prst="rect">
            <a:avLst/>
          </a:prstGeom>
          <a:solidFill>
            <a:srgbClr val="FFFFFF"/>
          </a:solidFill>
          <a:ln>
            <a:noFill/>
          </a:ln>
          <a:effectLst/>
        </p:spPr>
      </p:pic>
      <p:pic>
        <p:nvPicPr>
          <p:cNvPr id="7" name="Picture 6" descr="Logo-MCIT.jpg"/>
          <p:cNvPicPr>
            <a:picLocks noChangeAspect="1"/>
          </p:cNvPicPr>
          <p:nvPr/>
        </p:nvPicPr>
        <p:blipFill>
          <a:blip r:embed="rId3" cstate="print"/>
          <a:stretch>
            <a:fillRect/>
          </a:stretch>
        </p:blipFill>
        <p:spPr>
          <a:xfrm>
            <a:off x="7685366" y="278052"/>
            <a:ext cx="934588" cy="846287"/>
          </a:xfrm>
          <a:prstGeom prst="rect">
            <a:avLst/>
          </a:prstGeom>
        </p:spPr>
      </p:pic>
      <p:sp>
        <p:nvSpPr>
          <p:cNvPr id="9" name="TextBox 8"/>
          <p:cNvSpPr txBox="1"/>
          <p:nvPr/>
        </p:nvSpPr>
        <p:spPr>
          <a:xfrm>
            <a:off x="419585" y="955062"/>
            <a:ext cx="1112791" cy="338554"/>
          </a:xfrm>
          <a:prstGeom prst="rect">
            <a:avLst/>
          </a:prstGeom>
          <a:noFill/>
        </p:spPr>
        <p:txBody>
          <a:bodyPr wrap="square" rtlCol="0">
            <a:spAutoFit/>
          </a:bodyPr>
          <a:lstStyle/>
          <a:p>
            <a:pPr algn="ctr"/>
            <a:r>
              <a:rPr lang="en-US" sz="800" cap="all" spc="250" dirty="0" smtClean="0">
                <a:solidFill>
                  <a:schemeClr val="tx2"/>
                </a:solidFill>
                <a:cs typeface="Calibri" pitchFamily="34" charset="0"/>
              </a:rPr>
              <a:t>Republic of cyprus</a:t>
            </a:r>
          </a:p>
        </p:txBody>
      </p:sp>
      <p:sp>
        <p:nvSpPr>
          <p:cNvPr id="10" name="TextBox 9"/>
          <p:cNvSpPr txBox="1"/>
          <p:nvPr/>
        </p:nvSpPr>
        <p:spPr>
          <a:xfrm>
            <a:off x="7162629" y="1124339"/>
            <a:ext cx="1980061" cy="461665"/>
          </a:xfrm>
          <a:prstGeom prst="rect">
            <a:avLst/>
          </a:prstGeom>
          <a:noFill/>
        </p:spPr>
        <p:txBody>
          <a:bodyPr wrap="square" rtlCol="0">
            <a:spAutoFit/>
          </a:bodyPr>
          <a:lstStyle/>
          <a:p>
            <a:pPr algn="ctr"/>
            <a:r>
              <a:rPr lang="en-US" sz="800" cap="all" spc="250" dirty="0" smtClean="0">
                <a:solidFill>
                  <a:schemeClr val="tx2"/>
                </a:solidFill>
                <a:cs typeface="Calibri" pitchFamily="34" charset="0"/>
              </a:rPr>
              <a:t>Ministry of energy, commerce, industry and tourism</a:t>
            </a:r>
            <a:endParaRPr lang="el-GR" sz="800" cap="all" spc="250" dirty="0" smtClean="0">
              <a:solidFill>
                <a:schemeClr val="tx2"/>
              </a:solidFill>
              <a:cs typeface="Calibri" pitchFamily="34" charset="0"/>
            </a:endParaRPr>
          </a:p>
        </p:txBody>
      </p:sp>
    </p:spTree>
    <p:extLst>
      <p:ext uri="{BB962C8B-B14F-4D97-AF65-F5344CB8AC3E}">
        <p14:creationId xmlns="" xmlns:p14="http://schemas.microsoft.com/office/powerpoint/2010/main" val="1148863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10</a:t>
            </a:fld>
            <a:endParaRPr lang="en-US" dirty="0"/>
          </a:p>
        </p:txBody>
      </p:sp>
      <p:sp>
        <p:nvSpPr>
          <p:cNvPr id="5" name="Content Placeholder 4"/>
          <p:cNvSpPr>
            <a:spLocks noGrp="1"/>
          </p:cNvSpPr>
          <p:nvPr>
            <p:ph idx="1"/>
          </p:nvPr>
        </p:nvSpPr>
        <p:spPr>
          <a:xfrm>
            <a:off x="123646" y="1039042"/>
            <a:ext cx="8522533" cy="5201809"/>
          </a:xfrm>
          <a:prstGeom prst="rect">
            <a:avLst/>
          </a:prstGeom>
        </p:spPr>
        <p:txBody>
          <a:bodyPr wrap="square">
            <a:spAutoFit/>
          </a:bodyPr>
          <a:lstStyle/>
          <a:p>
            <a:pPr marL="350236" lvl="2" indent="-263776">
              <a:lnSpc>
                <a:spcPct val="150000"/>
              </a:lnSpc>
              <a:spcBef>
                <a:spcPts val="1108"/>
              </a:spcBef>
              <a:spcAft>
                <a:spcPts val="923"/>
              </a:spcAft>
              <a:buClr>
                <a:srgbClr val="002060"/>
              </a:buClr>
              <a:buSzPct val="100000"/>
              <a:buFont typeface="Arial" panose="020B0604020202020204" pitchFamily="34" charset="0"/>
              <a:buChar char="•"/>
            </a:pPr>
            <a:r>
              <a:rPr lang="en-US" dirty="0">
                <a:latin typeface="Calibri" panose="020F0502020204030204" pitchFamily="34" charset="0"/>
                <a:ea typeface="Calibri" panose="020F0502020204030204" pitchFamily="34" charset="0"/>
                <a:cs typeface="Arial" panose="020B0604020202020204" pitchFamily="34" charset="0"/>
              </a:rPr>
              <a:t>Acquisition costs for the purchase of shares of an innovative enterprise are wholly deductible from taxable income.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6460" lvl="2" indent="0">
              <a:lnSpc>
                <a:spcPct val="150000"/>
              </a:lnSpc>
              <a:spcBef>
                <a:spcPts val="1108"/>
              </a:spcBef>
              <a:spcAft>
                <a:spcPts val="923"/>
              </a:spcAft>
              <a:buClr>
                <a:srgbClr val="002060"/>
              </a:buClr>
              <a:buSzPct val="100000"/>
              <a:buNone/>
            </a:pPr>
            <a:r>
              <a:rPr lang="en-US" b="1" u="sng" dirty="0">
                <a:latin typeface="Calibri" panose="020F0502020204030204" pitchFamily="34" charset="0"/>
                <a:ea typeface="Calibri" panose="020F0502020204030204" pitchFamily="34" charset="0"/>
                <a:cs typeface="Arial" panose="020B0604020202020204" pitchFamily="34" charset="0"/>
              </a:rPr>
              <a:t>Proposed Amendments</a:t>
            </a:r>
            <a:r>
              <a:rPr lang="en-US" b="1"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A draft law has been proposed to the Ministry of Finance which includes the following:</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794251" lvl="1">
              <a:lnSpc>
                <a:spcPct val="150000"/>
              </a:lnSpc>
              <a:spcBef>
                <a:spcPts val="554"/>
              </a:spcBef>
              <a:spcAft>
                <a:spcPts val="923"/>
              </a:spcAft>
              <a:buClr>
                <a:srgbClr val="002060"/>
              </a:buClr>
              <a:buSzPct val="1000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The definition of Innovative business and </a:t>
            </a:r>
            <a:r>
              <a:rPr lang="en-US" sz="1800" dirty="0" smtClean="0">
                <a:latin typeface="Calibri" panose="020F0502020204030204" pitchFamily="34" charset="0"/>
                <a:ea typeface="Calibri" panose="020F0502020204030204" pitchFamily="34" charset="0"/>
                <a:cs typeface="Arial" panose="020B0604020202020204" pitchFamily="34" charset="0"/>
              </a:rPr>
              <a:t>startups;</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794251" lvl="1">
              <a:lnSpc>
                <a:spcPct val="150000"/>
              </a:lnSpc>
              <a:spcBef>
                <a:spcPts val="554"/>
              </a:spcBef>
              <a:spcAft>
                <a:spcPts val="923"/>
              </a:spcAft>
              <a:buClr>
                <a:srgbClr val="002060"/>
              </a:buClr>
              <a:buSzPct val="1000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Shares should only include investments which have been made on the </a:t>
            </a:r>
            <a:r>
              <a:rPr lang="en-US" sz="1800" dirty="0" smtClean="0">
                <a:latin typeface="Calibri" panose="020F0502020204030204" pitchFamily="34" charset="0"/>
                <a:ea typeface="Calibri" panose="020F0502020204030204" pitchFamily="34" charset="0"/>
                <a:cs typeface="Arial" panose="020B0604020202020204" pitchFamily="34" charset="0"/>
              </a:rPr>
              <a:t>basis of a </a:t>
            </a:r>
            <a:r>
              <a:rPr lang="en-US" sz="1800" dirty="0">
                <a:latin typeface="Calibri" panose="020F0502020204030204" pitchFamily="34" charset="0"/>
                <a:ea typeface="Calibri" panose="020F0502020204030204" pitchFamily="34" charset="0"/>
                <a:cs typeface="Arial" panose="020B0604020202020204" pitchFamily="34" charset="0"/>
              </a:rPr>
              <a:t>new share </a:t>
            </a:r>
            <a:r>
              <a:rPr lang="en-US" sz="1800" dirty="0" smtClean="0">
                <a:latin typeface="Calibri" panose="020F0502020204030204" pitchFamily="34" charset="0"/>
                <a:ea typeface="Calibri" panose="020F0502020204030204" pitchFamily="34" charset="0"/>
                <a:cs typeface="Arial" panose="020B0604020202020204" pitchFamily="34" charset="0"/>
              </a:rPr>
              <a:t>issue;</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794251" lvl="1">
              <a:lnSpc>
                <a:spcPct val="150000"/>
              </a:lnSpc>
              <a:spcBef>
                <a:spcPts val="554"/>
              </a:spcBef>
              <a:spcAft>
                <a:spcPts val="923"/>
              </a:spcAft>
              <a:buClr>
                <a:srgbClr val="002060"/>
              </a:buClr>
              <a:buSzPct val="1000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The percentage of the deduction should be adjusted according to the taxable income of the investor.</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508502" lvl="1">
              <a:lnSpc>
                <a:spcPct val="150000"/>
              </a:lnSpc>
              <a:spcBef>
                <a:spcPts val="554"/>
              </a:spcBef>
              <a:spcAft>
                <a:spcPts val="923"/>
              </a:spcAft>
              <a:buClr>
                <a:srgbClr val="002060"/>
              </a:buClr>
              <a:buSzPct val="150000"/>
            </a:pPr>
            <a:endParaRPr lang="el-GR" sz="1662"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46018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11</a:t>
            </a:fld>
            <a:endParaRPr lang="en-US" dirty="0"/>
          </a:p>
        </p:txBody>
      </p:sp>
      <p:sp>
        <p:nvSpPr>
          <p:cNvPr id="5" name="Content Placeholder 4"/>
          <p:cNvSpPr>
            <a:spLocks noGrp="1"/>
          </p:cNvSpPr>
          <p:nvPr>
            <p:ph idx="1"/>
          </p:nvPr>
        </p:nvSpPr>
        <p:spPr>
          <a:xfrm>
            <a:off x="164267" y="1282674"/>
            <a:ext cx="8522533" cy="4746428"/>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latin typeface="+mj-lt"/>
                <a:ea typeface="Calibri" panose="020F0502020204030204" pitchFamily="34" charset="0"/>
                <a:cs typeface="Arial" panose="020B0604020202020204" pitchFamily="34" charset="0"/>
              </a:rPr>
              <a:t>Companies are able to deduct an expense in the form of interest which will be calculated based on a percentage of  the new share capital of the company</a:t>
            </a:r>
            <a:r>
              <a:rPr lang="en-US" sz="2000" dirty="0">
                <a:latin typeface="+mj-lt"/>
                <a:ea typeface="Calibri" panose="020F0502020204030204" pitchFamily="34" charset="0"/>
                <a:cs typeface="Times New Roman" panose="02020603050405020304" pitchFamily="18" charset="0"/>
              </a:rPr>
              <a:t>.</a:t>
            </a:r>
          </a:p>
          <a:p>
            <a:pPr marL="0" lvl="2" indent="0" algn="just">
              <a:lnSpc>
                <a:spcPct val="150000"/>
              </a:lnSpc>
              <a:spcBef>
                <a:spcPts val="554"/>
              </a:spcBef>
              <a:spcAft>
                <a:spcPts val="923"/>
              </a:spcAft>
              <a:buClr>
                <a:srgbClr val="002060"/>
              </a:buClr>
              <a:buSzPct val="100000"/>
              <a:buNone/>
            </a:pPr>
            <a:r>
              <a:rPr lang="en-US" sz="2000" dirty="0">
                <a:latin typeface="+mj-lt"/>
                <a:ea typeface="Calibri" panose="020F0502020204030204" pitchFamily="34" charset="0"/>
                <a:cs typeface="Times New Roman" panose="02020603050405020304" pitchFamily="18" charset="0"/>
              </a:rPr>
              <a:t>The deduction will be calculated on the basis </a:t>
            </a:r>
            <a:r>
              <a:rPr lang="en-US" sz="2000" dirty="0" smtClean="0">
                <a:latin typeface="+mj-lt"/>
              </a:rPr>
              <a:t>of </a:t>
            </a:r>
            <a:r>
              <a:rPr lang="en-US" sz="2000" dirty="0">
                <a:latin typeface="+mj-lt"/>
              </a:rPr>
              <a:t>a reference interest rate on new equity held by the company and used in the business after </a:t>
            </a:r>
            <a:r>
              <a:rPr lang="en-US" sz="2000" dirty="0" smtClean="0">
                <a:latin typeface="+mj-lt"/>
              </a:rPr>
              <a:t>1</a:t>
            </a:r>
            <a:r>
              <a:rPr lang="en-US" sz="2000" baseline="30000" dirty="0" smtClean="0">
                <a:latin typeface="+mj-lt"/>
              </a:rPr>
              <a:t>st</a:t>
            </a:r>
            <a:r>
              <a:rPr lang="en-US" sz="2000" dirty="0">
                <a:latin typeface="+mj-lt"/>
              </a:rPr>
              <a:t> </a:t>
            </a:r>
            <a:r>
              <a:rPr lang="en-US" sz="2000" dirty="0" smtClean="0">
                <a:latin typeface="+mj-lt"/>
              </a:rPr>
              <a:t>January </a:t>
            </a:r>
            <a:r>
              <a:rPr lang="en-US" sz="2000" dirty="0">
                <a:latin typeface="+mj-lt"/>
              </a:rPr>
              <a:t>2015.</a:t>
            </a:r>
          </a:p>
          <a:p>
            <a:pPr marL="0" lvl="2" indent="0" algn="just">
              <a:lnSpc>
                <a:spcPct val="150000"/>
              </a:lnSpc>
              <a:spcBef>
                <a:spcPts val="554"/>
              </a:spcBef>
              <a:spcAft>
                <a:spcPts val="923"/>
              </a:spcAft>
              <a:buClr>
                <a:srgbClr val="002060"/>
              </a:buClr>
              <a:buSzPct val="100000"/>
              <a:buNone/>
            </a:pPr>
            <a:r>
              <a:rPr lang="en-US" sz="2000" dirty="0">
                <a:latin typeface="+mj-lt"/>
              </a:rPr>
              <a:t>The reference interest is defined as the interest rate of the 10 year government bond yield of the country in which the new equity is invested or of the Republic of Cyprus (as at 31</a:t>
            </a:r>
            <a:r>
              <a:rPr lang="en-US" sz="2000" baseline="30000" dirty="0">
                <a:latin typeface="+mj-lt"/>
              </a:rPr>
              <a:t>st</a:t>
            </a:r>
            <a:r>
              <a:rPr lang="en-US" sz="2000" dirty="0">
                <a:latin typeface="+mj-lt"/>
              </a:rPr>
              <a:t> December of the previous tax year), whichever is the highest, increased by 3%. </a:t>
            </a:r>
            <a:endParaRPr lang="el-GR" sz="2000" dirty="0">
              <a:latin typeface="+mj-lt"/>
            </a:endParaRPr>
          </a:p>
          <a:p>
            <a:pPr marL="508502" lvl="1">
              <a:lnSpc>
                <a:spcPct val="150000"/>
              </a:lnSpc>
              <a:spcBef>
                <a:spcPts val="554"/>
              </a:spcBef>
              <a:spcAft>
                <a:spcPts val="923"/>
              </a:spcAft>
              <a:buClr>
                <a:srgbClr val="002060"/>
              </a:buClr>
              <a:buSzPct val="150000"/>
            </a:pPr>
            <a:endParaRPr lang="el-GR" sz="1662" dirty="0">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467574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323136"/>
            <a:ext cx="8229600" cy="610472"/>
          </a:xfrm>
        </p:spPr>
        <p:txBody>
          <a:bodyPr>
            <a:noAutofit/>
          </a:bodyPr>
          <a:lstStyle/>
          <a:p>
            <a:r>
              <a:rPr lang="en-US" kern="0" dirty="0">
                <a:solidFill>
                  <a:srgbClr val="365F91"/>
                </a:solidFill>
                <a:ea typeface="Times New Roman" panose="02020603050405020304" pitchFamily="18" charset="0"/>
                <a:cs typeface="+mn-cs"/>
              </a:rPr>
              <a:t>Incentives which are under consideration for approval by the House of Representatives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12</a:t>
            </a:fld>
            <a:endParaRPr lang="en-US" dirty="0"/>
          </a:p>
        </p:txBody>
      </p:sp>
      <p:sp>
        <p:nvSpPr>
          <p:cNvPr id="5" name="Content Placeholder 4"/>
          <p:cNvSpPr>
            <a:spLocks noGrp="1"/>
          </p:cNvSpPr>
          <p:nvPr>
            <p:ph idx="1"/>
          </p:nvPr>
        </p:nvSpPr>
        <p:spPr>
          <a:xfrm>
            <a:off x="164267" y="1449435"/>
            <a:ext cx="8522533" cy="3054682"/>
          </a:xfrm>
          <a:prstGeom prst="rect">
            <a:avLst/>
          </a:prstGeom>
        </p:spPr>
        <p:txBody>
          <a:bodyPr wrap="square">
            <a:spAutoFit/>
          </a:bodyPr>
          <a:lstStyle/>
          <a:p>
            <a:pPr marL="263776" indent="-263776">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Draft legislation </a:t>
            </a:r>
            <a:r>
              <a:rPr lang="en-US" sz="2000" dirty="0" smtClean="0">
                <a:ea typeface="Calibri" panose="020F0502020204030204" pitchFamily="34" charset="0"/>
                <a:cs typeface="Arial" panose="020B0604020202020204" pitchFamily="34" charset="0"/>
              </a:rPr>
              <a:t>providing </a:t>
            </a:r>
            <a:r>
              <a:rPr lang="en-US" sz="2000" dirty="0">
                <a:ea typeface="Calibri" panose="020F0502020204030204" pitchFamily="34" charset="0"/>
                <a:cs typeface="Arial" panose="020B0604020202020204" pitchFamily="34" charset="0"/>
              </a:rPr>
              <a:t>for the deduction of the total expenditure incurred for the acquisition of fixed assets used for business purposes-falling within the fields of research, innovation, information technology, communications, renewable energy and green growth- from the taxable </a:t>
            </a:r>
            <a:r>
              <a:rPr lang="en-US" sz="2000" dirty="0" smtClean="0">
                <a:ea typeface="Calibri" panose="020F0502020204030204" pitchFamily="34" charset="0"/>
                <a:cs typeface="Arial" panose="020B0604020202020204" pitchFamily="34" charset="0"/>
              </a:rPr>
              <a:t>income. </a:t>
            </a:r>
          </a:p>
          <a:p>
            <a:pPr marL="628650">
              <a:lnSpc>
                <a:spcPct val="150000"/>
              </a:lnSpc>
              <a:spcBef>
                <a:spcPts val="554"/>
              </a:spcBef>
              <a:spcAft>
                <a:spcPts val="923"/>
              </a:spcAft>
              <a:buClr>
                <a:srgbClr val="002060"/>
              </a:buClr>
              <a:buSzPct val="100000"/>
              <a:buFont typeface="Wingdings" panose="05000000000000000000" pitchFamily="2" charset="2"/>
              <a:buChar char="Ø"/>
              <a:tabLst>
                <a:tab pos="628650" algn="l"/>
              </a:tabLst>
            </a:pPr>
            <a:r>
              <a:rPr lang="en-US" sz="2000" dirty="0">
                <a:ea typeface="Calibri" panose="020F0502020204030204" pitchFamily="34" charset="0"/>
                <a:cs typeface="Arial" panose="020B0604020202020204" pitchFamily="34" charset="0"/>
              </a:rPr>
              <a:t>D</a:t>
            </a:r>
            <a:r>
              <a:rPr lang="en-US" sz="2000" dirty="0" smtClean="0">
                <a:ea typeface="Calibri" panose="020F0502020204030204" pitchFamily="34" charset="0"/>
                <a:cs typeface="Arial" panose="020B0604020202020204" pitchFamily="34" charset="0"/>
              </a:rPr>
              <a:t>raft </a:t>
            </a:r>
            <a:r>
              <a:rPr lang="en-US" sz="2000" dirty="0">
                <a:ea typeface="Calibri" panose="020F0502020204030204" pitchFamily="34" charset="0"/>
                <a:cs typeface="Arial" panose="020B0604020202020204" pitchFamily="34" charset="0"/>
              </a:rPr>
              <a:t>law awaits further </a:t>
            </a:r>
            <a:r>
              <a:rPr lang="en-US" sz="2000" dirty="0" smtClean="0">
                <a:ea typeface="Calibri" panose="020F0502020204030204" pitchFamily="34" charset="0"/>
                <a:cs typeface="Arial" panose="020B0604020202020204" pitchFamily="34" charset="0"/>
              </a:rPr>
              <a:t>consideration </a:t>
            </a:r>
            <a:r>
              <a:rPr lang="en-US" sz="2000" dirty="0">
                <a:ea typeface="Calibri" panose="020F0502020204030204" pitchFamily="34" charset="0"/>
                <a:cs typeface="Arial" panose="020B0604020202020204" pitchFamily="34" charset="0"/>
              </a:rPr>
              <a:t>after decision by the Parliamentary Committee on Budget and Finance. </a:t>
            </a:r>
            <a:endParaRPr lang="el-GR"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183179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67" y="391562"/>
            <a:ext cx="8229600" cy="610472"/>
          </a:xfrm>
        </p:spPr>
        <p:txBody>
          <a:bodyPr>
            <a:noAutofit/>
          </a:bodyPr>
          <a:lstStyle/>
          <a:p>
            <a:r>
              <a:rPr lang="en-US" kern="0" dirty="0">
                <a:solidFill>
                  <a:srgbClr val="365F91"/>
                </a:solidFill>
                <a:ea typeface="Times New Roman" panose="02020603050405020304" pitchFamily="18" charset="0"/>
                <a:cs typeface="+mn-cs"/>
              </a:rPr>
              <a:t>Incentives which are under consideration for approval by the House of Representatives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13</a:t>
            </a:fld>
            <a:endParaRPr lang="en-US" dirty="0"/>
          </a:p>
        </p:txBody>
      </p:sp>
      <p:sp>
        <p:nvSpPr>
          <p:cNvPr id="5" name="Content Placeholder 4"/>
          <p:cNvSpPr>
            <a:spLocks noGrp="1"/>
          </p:cNvSpPr>
          <p:nvPr>
            <p:ph idx="1"/>
          </p:nvPr>
        </p:nvSpPr>
        <p:spPr>
          <a:xfrm>
            <a:off x="164267" y="1605815"/>
            <a:ext cx="8522533" cy="3708708"/>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Provision of tax incentives for each new job position </a:t>
            </a:r>
            <a:r>
              <a:rPr lang="en-US" sz="2000" dirty="0" smtClean="0">
                <a:ea typeface="Calibri" panose="020F0502020204030204" pitchFamily="34" charset="0"/>
                <a:cs typeface="Arial" panose="020B0604020202020204" pitchFamily="34" charset="0"/>
              </a:rPr>
              <a:t>created</a:t>
            </a:r>
            <a:r>
              <a:rPr lang="en-US" sz="2000" dirty="0">
                <a:ea typeface="Calibri" panose="020F0502020204030204" pitchFamily="34" charset="0"/>
                <a:cs typeface="Arial" panose="020B0604020202020204" pitchFamily="34" charset="0"/>
              </a:rPr>
              <a:t> </a:t>
            </a:r>
            <a:r>
              <a:rPr lang="en-US" sz="2000" dirty="0" smtClean="0">
                <a:ea typeface="Calibri" panose="020F0502020204030204" pitchFamily="34" charset="0"/>
                <a:cs typeface="Arial" panose="020B0604020202020204" pitchFamily="34" charset="0"/>
              </a:rPr>
              <a:t>is under consideration.</a:t>
            </a:r>
            <a:endParaRPr lang="en-US" sz="2000" dirty="0">
              <a:ea typeface="Calibri" panose="020F0502020204030204" pitchFamily="34" charset="0"/>
              <a:cs typeface="Arial" panose="020B0604020202020204" pitchFamily="34" charset="0"/>
            </a:endParaRP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Grant amount to be determined by the total number of staff employed with the companies based in </a:t>
            </a:r>
            <a:r>
              <a:rPr lang="en-US" sz="2000" dirty="0" smtClean="0">
                <a:ea typeface="Calibri" panose="020F0502020204030204" pitchFamily="34" charset="0"/>
                <a:cs typeface="Arial" panose="020B0604020202020204" pitchFamily="34" charset="0"/>
              </a:rPr>
              <a:t>the STP.</a:t>
            </a:r>
            <a:endParaRPr lang="en-US" sz="2000" dirty="0">
              <a:ea typeface="Calibri" panose="020F0502020204030204" pitchFamily="34" charset="0"/>
              <a:cs typeface="Arial" panose="020B0604020202020204" pitchFamily="34" charset="0"/>
            </a:endParaRPr>
          </a:p>
          <a:p>
            <a:pPr marL="707791" lvl="3" indent="-285750" algn="just">
              <a:lnSpc>
                <a:spcPct val="150000"/>
              </a:lnSpc>
              <a:spcBef>
                <a:spcPts val="554"/>
              </a:spcBef>
              <a:spcAft>
                <a:spcPts val="923"/>
              </a:spcAft>
              <a:buClr>
                <a:srgbClr val="002060"/>
              </a:buClr>
              <a:buSzPct val="100000"/>
              <a:buFont typeface="Wingdings" panose="05000000000000000000" pitchFamily="2" charset="2"/>
              <a:buChar char="Ø"/>
            </a:pPr>
            <a:r>
              <a:rPr lang="en-US" sz="2000" dirty="0">
                <a:ea typeface="Calibri" panose="020F0502020204030204" pitchFamily="34" charset="0"/>
                <a:cs typeface="Arial" panose="020B0604020202020204" pitchFamily="34" charset="0"/>
              </a:rPr>
              <a:t>Draft law already submitted to the House of Representatives </a:t>
            </a:r>
            <a:r>
              <a:rPr lang="en-US" sz="2000" dirty="0" smtClean="0">
                <a:ea typeface="Calibri" panose="020F0502020204030204" pitchFamily="34" charset="0"/>
                <a:cs typeface="Arial" panose="020B0604020202020204" pitchFamily="34" charset="0"/>
              </a:rPr>
              <a:t>foresees deemed tax deduction of 25</a:t>
            </a:r>
            <a:r>
              <a:rPr lang="en-US" sz="2000" dirty="0">
                <a:ea typeface="Calibri" panose="020F0502020204030204" pitchFamily="34" charset="0"/>
                <a:cs typeface="Arial" panose="020B0604020202020204" pitchFamily="34" charset="0"/>
              </a:rPr>
              <a:t>% on the cost of employment for people who prior to their employment had been registered as unemployed</a:t>
            </a:r>
            <a:r>
              <a:rPr lang="en-US" sz="2000" dirty="0" smtClean="0">
                <a:ea typeface="Calibri" panose="020F0502020204030204" pitchFamily="34" charset="0"/>
                <a:cs typeface="Arial" panose="020B0604020202020204" pitchFamily="34" charset="0"/>
              </a:rPr>
              <a:t>.</a:t>
            </a:r>
            <a:endParaRPr lang="en-US" sz="2000" dirty="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58965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Tax advice regarding the Technological Park</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14</a:t>
            </a:fld>
            <a:endParaRPr lang="en-US" dirty="0"/>
          </a:p>
        </p:txBody>
      </p:sp>
      <p:sp>
        <p:nvSpPr>
          <p:cNvPr id="5" name="Content Placeholder 4"/>
          <p:cNvSpPr>
            <a:spLocks noGrp="1"/>
          </p:cNvSpPr>
          <p:nvPr>
            <p:ph idx="1"/>
          </p:nvPr>
        </p:nvSpPr>
        <p:spPr>
          <a:xfrm>
            <a:off x="164267" y="1553393"/>
            <a:ext cx="8522533" cy="2352952"/>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A specific proposal is under consideration as to weather by way of a ruling to be issued by the Inland Revenue the pre-operational expenses of a company to be set up in the STP can </a:t>
            </a:r>
            <a:r>
              <a:rPr lang="en-US" sz="2000" dirty="0">
                <a:ea typeface="Calibri" panose="020F0502020204030204" pitchFamily="34" charset="0"/>
                <a:cs typeface="Arial" panose="020B0604020202020204" pitchFamily="34" charset="0"/>
              </a:rPr>
              <a:t>be capitalized </a:t>
            </a:r>
            <a:r>
              <a:rPr lang="en-US" sz="2000" dirty="0" smtClean="0">
                <a:ea typeface="Calibri" panose="020F0502020204030204" pitchFamily="34" charset="0"/>
                <a:cs typeface="Arial" panose="020B0604020202020204" pitchFamily="34" charset="0"/>
              </a:rPr>
              <a:t>by election and </a:t>
            </a:r>
            <a:r>
              <a:rPr lang="en-US" sz="2000" dirty="0">
                <a:ea typeface="Calibri" panose="020F0502020204030204" pitchFamily="34" charset="0"/>
                <a:cs typeface="Arial" panose="020B0604020202020204" pitchFamily="34" charset="0"/>
              </a:rPr>
              <a:t>written off in the following five years </a:t>
            </a:r>
            <a:r>
              <a:rPr lang="en-US" sz="2000" dirty="0" smtClean="0">
                <a:ea typeface="Calibri" panose="020F0502020204030204" pitchFamily="34" charset="0"/>
                <a:cs typeface="Arial" panose="020B0604020202020204" pitchFamily="34" charset="0"/>
              </a:rPr>
              <a:t>in </a:t>
            </a:r>
            <a:r>
              <a:rPr lang="en-US" sz="2000" dirty="0">
                <a:ea typeface="Calibri" panose="020F0502020204030204" pitchFamily="34" charset="0"/>
                <a:cs typeface="Arial" panose="020B0604020202020204" pitchFamily="34" charset="0"/>
              </a:rPr>
              <a:t>order to avoid the restriction of </a:t>
            </a:r>
            <a:r>
              <a:rPr lang="en-US" sz="2000" dirty="0" smtClean="0">
                <a:ea typeface="Calibri" panose="020F0502020204030204" pitchFamily="34" charset="0"/>
                <a:cs typeface="Arial" panose="020B0604020202020204" pitchFamily="34" charset="0"/>
              </a:rPr>
              <a:t>the </a:t>
            </a:r>
            <a:r>
              <a:rPr lang="en-US" sz="2000" dirty="0">
                <a:ea typeface="Calibri" panose="020F0502020204030204" pitchFamily="34" charset="0"/>
                <a:cs typeface="Arial" panose="020B0604020202020204" pitchFamily="34" charset="0"/>
              </a:rPr>
              <a:t>five years loss carry forward</a:t>
            </a:r>
            <a:r>
              <a:rPr lang="en-US" sz="2000" dirty="0" smtClean="0">
                <a:ea typeface="Calibri" panose="020F0502020204030204" pitchFamily="34" charset="0"/>
                <a:cs typeface="Arial" panose="020B0604020202020204" pitchFamily="34" charset="0"/>
              </a:rPr>
              <a:t>.</a:t>
            </a:r>
          </a:p>
        </p:txBody>
      </p:sp>
    </p:spTree>
    <p:extLst>
      <p:ext uri="{BB962C8B-B14F-4D97-AF65-F5344CB8AC3E}">
        <p14:creationId xmlns="" xmlns:p14="http://schemas.microsoft.com/office/powerpoint/2010/main" val="2969134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Labor work/residence Permits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15</a:t>
            </a:fld>
            <a:endParaRPr lang="en-US" dirty="0"/>
          </a:p>
        </p:txBody>
      </p:sp>
      <p:sp>
        <p:nvSpPr>
          <p:cNvPr id="5" name="Content Placeholder 4"/>
          <p:cNvSpPr>
            <a:spLocks noGrp="1"/>
          </p:cNvSpPr>
          <p:nvPr>
            <p:ph idx="1"/>
          </p:nvPr>
        </p:nvSpPr>
        <p:spPr>
          <a:xfrm>
            <a:off x="164267" y="1181918"/>
            <a:ext cx="8522533" cy="4124206"/>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latin typeface="+mj-lt"/>
                <a:ea typeface="Calibri" panose="020F0502020204030204" pitchFamily="34" charset="0"/>
                <a:cs typeface="Arial" panose="020B0604020202020204" pitchFamily="34" charset="0"/>
              </a:rPr>
              <a:t>As of 25/08/2014 work and residence permits, are granted to third country nationals as regards international business companies. In this case, the majority of shares should be owned by third country nationals</a:t>
            </a:r>
            <a:r>
              <a:rPr lang="en-US" sz="2000" dirty="0" smtClean="0">
                <a:latin typeface="+mj-lt"/>
                <a:ea typeface="Calibri" panose="020F0502020204030204" pitchFamily="34" charset="0"/>
                <a:cs typeface="Arial" panose="020B0604020202020204" pitchFamily="34" charset="0"/>
              </a:rPr>
              <a:t>.</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endParaRPr lang="el-GR" dirty="0">
              <a:latin typeface="+mj-lt"/>
              <a:ea typeface="Calibri" panose="020F0502020204030204" pitchFamily="34" charset="0"/>
              <a:cs typeface="Times New Roman" panose="02020603050405020304" pitchFamily="18" charset="0"/>
            </a:endParaRPr>
          </a:p>
          <a:p>
            <a:pPr marL="0" indent="0" algn="just">
              <a:lnSpc>
                <a:spcPct val="150000"/>
              </a:lnSpc>
              <a:spcBef>
                <a:spcPts val="554"/>
              </a:spcBef>
              <a:spcAft>
                <a:spcPts val="923"/>
              </a:spcAft>
              <a:buClr>
                <a:srgbClr val="002060"/>
              </a:buClr>
              <a:buSzPct val="100000"/>
              <a:buNone/>
            </a:pPr>
            <a:r>
              <a:rPr lang="en-US" sz="2000" dirty="0">
                <a:latin typeface="+mj-lt"/>
                <a:ea typeface="Calibri" panose="020F0502020204030204" pitchFamily="34" charset="0"/>
                <a:cs typeface="Arial" panose="020B0604020202020204" pitchFamily="34" charset="0"/>
              </a:rPr>
              <a:t>In the case that the participation of third-country nationals is less or equal to 50% of the share capital,  for the company to be considered potential beneficiary, it should hold a percentage representing an amount equal to or greater than €</a:t>
            </a:r>
            <a:r>
              <a:rPr lang="en-US" sz="2000" dirty="0" smtClean="0">
                <a:latin typeface="+mj-lt"/>
                <a:ea typeface="Calibri" panose="020F0502020204030204" pitchFamily="34" charset="0"/>
                <a:cs typeface="Arial" panose="020B0604020202020204" pitchFamily="34" charset="0"/>
              </a:rPr>
              <a:t>171.000.</a:t>
            </a:r>
            <a:endParaRPr lang="el-GR" sz="20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966977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Labor work/residence Permits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16</a:t>
            </a:fld>
            <a:endParaRPr lang="en-US" dirty="0"/>
          </a:p>
        </p:txBody>
      </p:sp>
      <p:sp>
        <p:nvSpPr>
          <p:cNvPr id="5" name="Content Placeholder 4"/>
          <p:cNvSpPr>
            <a:spLocks noGrp="1"/>
          </p:cNvSpPr>
          <p:nvPr>
            <p:ph idx="1"/>
          </p:nvPr>
        </p:nvSpPr>
        <p:spPr>
          <a:xfrm>
            <a:off x="164267" y="1110480"/>
            <a:ext cx="8522533" cy="4632037"/>
          </a:xfrm>
          <a:prstGeom prst="rect">
            <a:avLst/>
          </a:prstGeom>
        </p:spPr>
        <p:txBody>
          <a:bodyPr wrap="square">
            <a:spAutoFit/>
          </a:bodyPr>
          <a:lstStyle/>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Possible for the company to employ 5 senior managers of third country nationality at a lower wage (+ benefits) of </a:t>
            </a:r>
            <a:r>
              <a:rPr lang="en-US" sz="2000" dirty="0" smtClean="0">
                <a:ea typeface="Calibri" panose="020F0502020204030204" pitchFamily="34" charset="0"/>
                <a:cs typeface="Arial" panose="020B0604020202020204" pitchFamily="34" charset="0"/>
              </a:rPr>
              <a:t>€41,000 </a:t>
            </a:r>
            <a:r>
              <a:rPr lang="en-US" sz="2000" dirty="0">
                <a:ea typeface="Calibri" panose="020F0502020204030204" pitchFamily="34" charset="0"/>
                <a:cs typeface="Arial" panose="020B0604020202020204" pitchFamily="34" charset="0"/>
              </a:rPr>
              <a:t>as well as 10 middle management officers of third-country nationality with a salary </a:t>
            </a:r>
            <a:r>
              <a:rPr lang="en-US" sz="2000" dirty="0" smtClean="0">
                <a:ea typeface="Calibri" panose="020F0502020204030204" pitchFamily="34" charset="0"/>
                <a:cs typeface="Arial" panose="020B0604020202020204" pitchFamily="34" charset="0"/>
              </a:rPr>
              <a:t>in the range of </a:t>
            </a:r>
            <a:r>
              <a:rPr lang="en-US" sz="2000" dirty="0">
                <a:ea typeface="Calibri" panose="020F0502020204030204" pitchFamily="34" charset="0"/>
                <a:cs typeface="Arial" panose="020B0604020202020204" pitchFamily="34" charset="0"/>
              </a:rPr>
              <a:t>€</a:t>
            </a:r>
            <a:r>
              <a:rPr lang="en-US" sz="2000" dirty="0" smtClean="0">
                <a:ea typeface="Calibri" panose="020F0502020204030204" pitchFamily="34" charset="0"/>
                <a:cs typeface="Arial" panose="020B0604020202020204" pitchFamily="34" charset="0"/>
              </a:rPr>
              <a:t>21,000 - €</a:t>
            </a:r>
            <a:r>
              <a:rPr lang="en-US" sz="2000" dirty="0">
                <a:ea typeface="Calibri" panose="020F0502020204030204" pitchFamily="34" charset="0"/>
                <a:cs typeface="Arial" panose="020B0604020202020204" pitchFamily="34" charset="0"/>
              </a:rPr>
              <a:t>40.999.</a:t>
            </a:r>
            <a:endParaRPr lang="el-GR" sz="2000" dirty="0">
              <a:ea typeface="Calibri" panose="020F0502020204030204" pitchFamily="34" charset="0"/>
              <a:cs typeface="Times New Roman" panose="02020603050405020304" pitchFamily="18" charset="0"/>
            </a:endParaRPr>
          </a:p>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Conditions are currently under </a:t>
            </a:r>
            <a:r>
              <a:rPr lang="en-US" sz="2000" dirty="0" smtClean="0">
                <a:ea typeface="Calibri" panose="020F0502020204030204" pitchFamily="34" charset="0"/>
                <a:cs typeface="Arial" panose="020B0604020202020204" pitchFamily="34" charset="0"/>
              </a:rPr>
              <a:t>review - submission </a:t>
            </a:r>
            <a:r>
              <a:rPr lang="en-US" sz="2000" dirty="0">
                <a:ea typeface="Calibri" panose="020F0502020204030204" pitchFamily="34" charset="0"/>
                <a:cs typeface="Arial" panose="020B0604020202020204" pitchFamily="34" charset="0"/>
              </a:rPr>
              <a:t>expected in </a:t>
            </a:r>
            <a:r>
              <a:rPr lang="en-US" sz="2000" dirty="0" smtClean="0">
                <a:ea typeface="Calibri" panose="020F0502020204030204" pitchFamily="34" charset="0"/>
                <a:cs typeface="Arial" panose="020B0604020202020204" pitchFamily="34" charset="0"/>
              </a:rPr>
              <a:t>2015/2016.</a:t>
            </a:r>
            <a:endParaRPr lang="en-US" sz="2000" dirty="0">
              <a:ea typeface="Calibri" panose="020F0502020204030204" pitchFamily="34" charset="0"/>
              <a:cs typeface="Arial" panose="020B0604020202020204" pitchFamily="34" charset="0"/>
            </a:endParaRPr>
          </a:p>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b="1" u="sng" dirty="0">
                <a:ea typeface="Calibri" panose="020F0502020204030204" pitchFamily="34" charset="0"/>
                <a:cs typeface="Arial" panose="020B0604020202020204" pitchFamily="34" charset="0"/>
              </a:rPr>
              <a:t>Past practice</a:t>
            </a:r>
            <a:r>
              <a:rPr lang="en-US" sz="2000" b="1" u="sng" dirty="0" smtClean="0">
                <a:ea typeface="Calibri" panose="020F0502020204030204" pitchFamily="34" charset="0"/>
                <a:cs typeface="Arial" panose="020B0604020202020204" pitchFamily="34" charset="0"/>
              </a:rPr>
              <a:t>:</a:t>
            </a:r>
            <a:r>
              <a:rPr lang="en-US" sz="2000" b="1" dirty="0" smtClean="0">
                <a:ea typeface="Calibri" panose="020F0502020204030204" pitchFamily="34" charset="0"/>
                <a:cs typeface="Arial" panose="020B0604020202020204" pitchFamily="34" charset="0"/>
              </a:rPr>
              <a:t> </a:t>
            </a:r>
            <a:r>
              <a:rPr lang="en-US" sz="2000" dirty="0" smtClean="0">
                <a:ea typeface="Calibri" panose="020F0502020204030204" pitchFamily="34" charset="0"/>
                <a:cs typeface="Arial" panose="020B0604020202020204" pitchFamily="34" charset="0"/>
              </a:rPr>
              <a:t>The Government has given relaxations </a:t>
            </a:r>
            <a:r>
              <a:rPr lang="en-US" sz="2000" dirty="0">
                <a:ea typeface="Calibri" panose="020F0502020204030204" pitchFamily="34" charset="0"/>
                <a:cs typeface="Arial" panose="020B0604020202020204" pitchFamily="34" charset="0"/>
              </a:rPr>
              <a:t>for strategic projects (Expansion of Vassiliko Cement Works plant, construction </a:t>
            </a:r>
            <a:r>
              <a:rPr lang="en-US" sz="2000" dirty="0" smtClean="0">
                <a:ea typeface="Calibri" panose="020F0502020204030204" pitchFamily="34" charset="0"/>
                <a:cs typeface="Arial" panose="020B0604020202020204" pitchFamily="34" charset="0"/>
              </a:rPr>
              <a:t>of Limassol - Pafos motorway, </a:t>
            </a:r>
            <a:r>
              <a:rPr lang="en-US" sz="2000" dirty="0">
                <a:ea typeface="Calibri" panose="020F0502020204030204" pitchFamily="34" charset="0"/>
                <a:cs typeface="Arial" panose="020B0604020202020204" pitchFamily="34" charset="0"/>
              </a:rPr>
              <a:t>exploitation of </a:t>
            </a:r>
            <a:r>
              <a:rPr lang="en-US" sz="2000" dirty="0" smtClean="0">
                <a:ea typeface="Calibri" panose="020F0502020204030204" pitchFamily="34" charset="0"/>
                <a:cs typeface="Arial" panose="020B0604020202020204" pitchFamily="34" charset="0"/>
              </a:rPr>
              <a:t>hydrocarbons). </a:t>
            </a:r>
            <a:r>
              <a:rPr lang="en-US" sz="2000" dirty="0">
                <a:ea typeface="Calibri" panose="020F0502020204030204" pitchFamily="34" charset="0"/>
                <a:cs typeface="Arial" panose="020B0604020202020204" pitchFamily="34" charset="0"/>
              </a:rPr>
              <a:t>This is also the intention of </a:t>
            </a:r>
            <a:r>
              <a:rPr lang="en-US" sz="2000" dirty="0" smtClean="0">
                <a:ea typeface="Calibri" panose="020F0502020204030204" pitchFamily="34" charset="0"/>
                <a:cs typeface="Arial" panose="020B0604020202020204" pitchFamily="34" charset="0"/>
              </a:rPr>
              <a:t>the Ministry </a:t>
            </a:r>
            <a:r>
              <a:rPr lang="en-US" sz="2000" dirty="0">
                <a:ea typeface="Calibri" panose="020F0502020204030204" pitchFamily="34" charset="0"/>
                <a:cs typeface="Arial" panose="020B0604020202020204" pitchFamily="34" charset="0"/>
              </a:rPr>
              <a:t>in the context of STP.</a:t>
            </a:r>
            <a:endParaRPr lang="el-GR"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142416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Labor work/residence Permits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17</a:t>
            </a:fld>
            <a:endParaRPr lang="en-US" dirty="0"/>
          </a:p>
        </p:txBody>
      </p:sp>
      <p:sp>
        <p:nvSpPr>
          <p:cNvPr id="5" name="Content Placeholder 4"/>
          <p:cNvSpPr>
            <a:spLocks noGrp="1"/>
          </p:cNvSpPr>
          <p:nvPr>
            <p:ph idx="1"/>
          </p:nvPr>
        </p:nvSpPr>
        <p:spPr>
          <a:xfrm>
            <a:off x="164267" y="1190403"/>
            <a:ext cx="8522533" cy="3708708"/>
          </a:xfrm>
          <a:prstGeom prst="rect">
            <a:avLst/>
          </a:prstGeom>
        </p:spPr>
        <p:txBody>
          <a:bodyPr wrap="square">
            <a:spAutoFit/>
          </a:bodyPr>
          <a:lstStyle/>
          <a:p>
            <a:pPr marL="0" lvl="2" indent="0">
              <a:lnSpc>
                <a:spcPct val="150000"/>
              </a:lnSpc>
              <a:spcBef>
                <a:spcPts val="554"/>
              </a:spcBef>
              <a:spcAft>
                <a:spcPts val="923"/>
              </a:spcAft>
              <a:buClr>
                <a:srgbClr val="002060"/>
              </a:buClr>
              <a:buSzPct val="150000"/>
              <a:buNone/>
            </a:pPr>
            <a:r>
              <a:rPr lang="en-US" sz="2000" b="1" u="sng" dirty="0">
                <a:latin typeface="Calibri" panose="020F0502020204030204" pitchFamily="34" charset="0"/>
                <a:ea typeface="Calibri" panose="020F0502020204030204" pitchFamily="34" charset="0"/>
                <a:cs typeface="Arial" panose="020B0604020202020204" pitchFamily="34" charset="0"/>
              </a:rPr>
              <a:t>Granting of the Cypriot citizenship</a:t>
            </a: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0" lvl="2" indent="0">
              <a:lnSpc>
                <a:spcPct val="150000"/>
              </a:lnSpc>
              <a:spcBef>
                <a:spcPts val="554"/>
              </a:spcBef>
              <a:spcAft>
                <a:spcPts val="923"/>
              </a:spcAft>
              <a:buClr>
                <a:srgbClr val="002060"/>
              </a:buClr>
              <a:buSzPct val="150000"/>
              <a:buNone/>
            </a:pPr>
            <a:r>
              <a:rPr lang="en-US" sz="2000" dirty="0">
                <a:latin typeface="Calibri" panose="020F0502020204030204" pitchFamily="34" charset="0"/>
                <a:ea typeface="Calibri" panose="020F0502020204030204" pitchFamily="34" charset="0"/>
                <a:cs typeface="Arial" panose="020B0604020202020204" pitchFamily="34" charset="0"/>
              </a:rPr>
              <a:t>The right to apply for the Cypriot citizenship, can be exercised according to the existing regulations. These regulations stipulate that the applicant invests </a:t>
            </a:r>
            <a:r>
              <a:rPr lang="en-US" sz="2000" dirty="0" smtClean="0">
                <a:latin typeface="Calibri" panose="020F0502020204030204" pitchFamily="34" charset="0"/>
                <a:ea typeface="Calibri" panose="020F0502020204030204" pitchFamily="34" charset="0"/>
                <a:cs typeface="Arial" panose="020B0604020202020204" pitchFamily="34" charset="0"/>
              </a:rPr>
              <a:t>€5 </a:t>
            </a:r>
            <a:r>
              <a:rPr lang="en-US" sz="2000" dirty="0">
                <a:latin typeface="Calibri" panose="020F0502020204030204" pitchFamily="34" charset="0"/>
                <a:ea typeface="Calibri" panose="020F0502020204030204" pitchFamily="34" charset="0"/>
                <a:cs typeface="Arial" panose="020B0604020202020204" pitchFamily="34" charset="0"/>
              </a:rPr>
              <a:t>m in a Cyprus registered company that operates in Cyprus and employs at least 5 people. </a:t>
            </a:r>
          </a:p>
          <a:p>
            <a:pPr marL="0" lvl="2" indent="0">
              <a:lnSpc>
                <a:spcPct val="150000"/>
              </a:lnSpc>
              <a:spcBef>
                <a:spcPts val="554"/>
              </a:spcBef>
              <a:spcAft>
                <a:spcPts val="923"/>
              </a:spcAft>
              <a:buClr>
                <a:srgbClr val="002060"/>
              </a:buClr>
              <a:buSzPct val="150000"/>
              <a:buNone/>
            </a:pPr>
            <a:r>
              <a:rPr lang="en-US" sz="2000" dirty="0">
                <a:latin typeface="Calibri" panose="020F0502020204030204" pitchFamily="34" charset="0"/>
                <a:ea typeface="Calibri" panose="020F0502020204030204" pitchFamily="34" charset="0"/>
                <a:cs typeface="Arial" panose="020B0604020202020204" pitchFamily="34" charset="0"/>
              </a:rPr>
              <a:t>In the case of collective investment of at least €</a:t>
            </a:r>
            <a:r>
              <a:rPr lang="en-US" sz="2000" dirty="0" smtClean="0">
                <a:latin typeface="Calibri" panose="020F0502020204030204" pitchFamily="34" charset="0"/>
                <a:ea typeface="Calibri" panose="020F0502020204030204" pitchFamily="34" charset="0"/>
                <a:cs typeface="Arial" panose="020B0604020202020204" pitchFamily="34" charset="0"/>
              </a:rPr>
              <a:t>12.5m, </a:t>
            </a:r>
            <a:r>
              <a:rPr lang="en-US" sz="2000" dirty="0">
                <a:latin typeface="Calibri" panose="020F0502020204030204" pitchFamily="34" charset="0"/>
                <a:ea typeface="Calibri" panose="020F0502020204030204" pitchFamily="34" charset="0"/>
                <a:cs typeface="Arial" panose="020B0604020202020204" pitchFamily="34" charset="0"/>
              </a:rPr>
              <a:t>each person would have to invest at least €</a:t>
            </a:r>
            <a:r>
              <a:rPr lang="en-US" sz="2000" dirty="0" smtClean="0">
                <a:latin typeface="Calibri" panose="020F0502020204030204" pitchFamily="34" charset="0"/>
                <a:ea typeface="Calibri" panose="020F0502020204030204" pitchFamily="34" charset="0"/>
                <a:cs typeface="Arial" panose="020B0604020202020204" pitchFamily="34" charset="0"/>
              </a:rPr>
              <a:t>2.5m.</a:t>
            </a:r>
            <a:endParaRPr lang="el-G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543169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Labor work/residence Permits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18</a:t>
            </a:fld>
            <a:endParaRPr lang="en-US" dirty="0"/>
          </a:p>
        </p:txBody>
      </p:sp>
      <p:sp>
        <p:nvSpPr>
          <p:cNvPr id="5" name="Content Placeholder 4"/>
          <p:cNvSpPr>
            <a:spLocks noGrp="1"/>
          </p:cNvSpPr>
          <p:nvPr>
            <p:ph idx="1"/>
          </p:nvPr>
        </p:nvSpPr>
        <p:spPr>
          <a:xfrm>
            <a:off x="123646" y="1181917"/>
            <a:ext cx="8522533" cy="3247043"/>
          </a:xfrm>
          <a:prstGeom prst="rect">
            <a:avLst/>
          </a:prstGeom>
        </p:spPr>
        <p:txBody>
          <a:bodyPr wrap="square">
            <a:spAutoFit/>
          </a:bodyPr>
          <a:lstStyle/>
          <a:p>
            <a:pPr marL="0" lvl="2" indent="0" algn="just">
              <a:lnSpc>
                <a:spcPct val="150000"/>
              </a:lnSpc>
              <a:spcBef>
                <a:spcPts val="554"/>
              </a:spcBef>
              <a:spcAft>
                <a:spcPts val="923"/>
              </a:spcAft>
              <a:buClr>
                <a:srgbClr val="002060"/>
              </a:buClr>
              <a:buSzPct val="150000"/>
              <a:buNone/>
            </a:pPr>
            <a:r>
              <a:rPr lang="en-US" sz="2000" b="1" u="sng" dirty="0">
                <a:ea typeface="Calibri" panose="020F0502020204030204" pitchFamily="34" charset="0"/>
                <a:cs typeface="Arial" panose="020B0604020202020204" pitchFamily="34" charset="0"/>
              </a:rPr>
              <a:t>Permit of residence:</a:t>
            </a:r>
            <a:endParaRPr lang="el-GR" sz="2000" b="1" u="sng" dirty="0">
              <a:ea typeface="Calibri" panose="020F0502020204030204" pitchFamily="34" charset="0"/>
              <a:cs typeface="Times New Roman" panose="02020603050405020304" pitchFamily="18" charset="0"/>
            </a:endParaRPr>
          </a:p>
          <a:p>
            <a:pPr algn="just">
              <a:lnSpc>
                <a:spcPct val="150000"/>
              </a:lnSpc>
              <a:spcBef>
                <a:spcPts val="554"/>
              </a:spcBef>
              <a:spcAft>
                <a:spcPts val="923"/>
              </a:spcAft>
              <a:buClr>
                <a:srgbClr val="002060"/>
              </a:buClr>
              <a:buSzPct val="100000"/>
            </a:pPr>
            <a:r>
              <a:rPr lang="en-US" sz="2000" dirty="0">
                <a:ea typeface="Calibri" panose="020F0502020204030204" pitchFamily="34" charset="0"/>
                <a:cs typeface="Arial" panose="020B0604020202020204" pitchFamily="34" charset="0"/>
              </a:rPr>
              <a:t>The granting of a residence permit requires the applicant to have purchased a property of a €300.000 as well as to have bank deposits of € 30.000.</a:t>
            </a:r>
          </a:p>
          <a:p>
            <a:pPr algn="just">
              <a:lnSpc>
                <a:spcPct val="150000"/>
              </a:lnSpc>
              <a:spcBef>
                <a:spcPts val="554"/>
              </a:spcBef>
              <a:spcAft>
                <a:spcPts val="923"/>
              </a:spcAft>
              <a:buClr>
                <a:srgbClr val="002060"/>
              </a:buClr>
              <a:buSzPct val="100000"/>
            </a:pPr>
            <a:r>
              <a:rPr lang="en-US" sz="2000" dirty="0">
                <a:ea typeface="Calibri" panose="020F0502020204030204" pitchFamily="34" charset="0"/>
                <a:cs typeface="Arial" panose="020B0604020202020204" pitchFamily="34" charset="0"/>
              </a:rPr>
              <a:t>A special arrangement will be put into place allowing employees of foreign nationality whose annual salary exceeds €100,000 and they have obtained a three year </a:t>
            </a:r>
            <a:r>
              <a:rPr lang="en-US" sz="2000" dirty="0" smtClean="0">
                <a:ea typeface="Calibri" panose="020F0502020204030204" pitchFamily="34" charset="0"/>
                <a:cs typeface="Arial" panose="020B0604020202020204" pitchFamily="34" charset="0"/>
              </a:rPr>
              <a:t>contract </a:t>
            </a:r>
            <a:r>
              <a:rPr lang="en-US" sz="2000" dirty="0">
                <a:ea typeface="Calibri" panose="020F0502020204030204" pitchFamily="34" charset="0"/>
                <a:cs typeface="Arial" panose="020B0604020202020204" pitchFamily="34" charset="0"/>
              </a:rPr>
              <a:t>to be eligible for a residence </a:t>
            </a:r>
            <a:r>
              <a:rPr lang="en-US" sz="2000" dirty="0" smtClean="0">
                <a:ea typeface="Calibri" panose="020F0502020204030204" pitchFamily="34" charset="0"/>
                <a:cs typeface="Arial" panose="020B0604020202020204" pitchFamily="34" charset="0"/>
              </a:rPr>
              <a:t>permit. </a:t>
            </a:r>
            <a:endParaRPr lang="el-GR"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636421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Labor work/residence Permits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19</a:t>
            </a:fld>
            <a:endParaRPr lang="en-US" dirty="0"/>
          </a:p>
        </p:txBody>
      </p:sp>
      <p:sp>
        <p:nvSpPr>
          <p:cNvPr id="5" name="Content Placeholder 4"/>
          <p:cNvSpPr>
            <a:spLocks noGrp="1"/>
          </p:cNvSpPr>
          <p:nvPr>
            <p:ph idx="1"/>
          </p:nvPr>
        </p:nvSpPr>
        <p:spPr>
          <a:xfrm>
            <a:off x="264280" y="924742"/>
            <a:ext cx="8522533" cy="4632037"/>
          </a:xfrm>
          <a:prstGeom prst="rect">
            <a:avLst/>
          </a:prstGeom>
        </p:spPr>
        <p:txBody>
          <a:bodyPr wrap="square">
            <a:spAutoFit/>
          </a:bodyPr>
          <a:lstStyle/>
          <a:p>
            <a:pPr marL="0" lvl="2" indent="0">
              <a:lnSpc>
                <a:spcPct val="150000"/>
              </a:lnSpc>
              <a:spcBef>
                <a:spcPts val="554"/>
              </a:spcBef>
              <a:spcAft>
                <a:spcPts val="923"/>
              </a:spcAft>
              <a:buClr>
                <a:srgbClr val="002060"/>
              </a:buClr>
              <a:buSzPct val="150000"/>
              <a:buNone/>
            </a:pPr>
            <a:r>
              <a:rPr lang="en-US" sz="2000" b="1" u="sng" dirty="0">
                <a:ea typeface="Calibri" panose="020F0502020204030204" pitchFamily="34" charset="0"/>
                <a:cs typeface="Arial" panose="020B0604020202020204" pitchFamily="34" charset="0"/>
              </a:rPr>
              <a:t>Work Permit - Researchers Card:</a:t>
            </a:r>
            <a:endParaRPr lang="el-GR" sz="2000" b="1" u="sng" dirty="0">
              <a:ea typeface="Calibri" panose="020F0502020204030204" pitchFamily="34" charset="0"/>
              <a:cs typeface="Times New Roman" panose="02020603050405020304" pitchFamily="18" charset="0"/>
            </a:endParaRPr>
          </a:p>
          <a:p>
            <a:pPr marL="0" indent="0">
              <a:lnSpc>
                <a:spcPct val="150000"/>
              </a:lnSpc>
              <a:spcBef>
                <a:spcPts val="554"/>
              </a:spcBef>
              <a:spcAft>
                <a:spcPts val="923"/>
              </a:spcAft>
              <a:buClr>
                <a:srgbClr val="002060"/>
              </a:buClr>
              <a:buSzPct val="150000"/>
              <a:buNone/>
            </a:pPr>
            <a:r>
              <a:rPr lang="en-US" sz="2000" dirty="0">
                <a:ea typeface="Calibri" panose="020F0502020204030204" pitchFamily="34" charset="0"/>
                <a:cs typeface="Arial" panose="020B0604020202020204" pitchFamily="34" charset="0"/>
              </a:rPr>
              <a:t>It is necessary to establish a mechanism for the issuance of work permit without restrictions for third country nationals being employed by organisations/enterprises operating in the Park. </a:t>
            </a:r>
          </a:p>
          <a:p>
            <a:pPr marL="0" indent="0">
              <a:lnSpc>
                <a:spcPct val="150000"/>
              </a:lnSpc>
              <a:spcBef>
                <a:spcPts val="554"/>
              </a:spcBef>
              <a:spcAft>
                <a:spcPts val="923"/>
              </a:spcAft>
              <a:buClr>
                <a:srgbClr val="002060"/>
              </a:buClr>
              <a:buSzPct val="150000"/>
              <a:buNone/>
            </a:pPr>
            <a:r>
              <a:rPr lang="en-US" sz="2000" dirty="0">
                <a:ea typeface="Calibri" panose="020F0502020204030204" pitchFamily="34" charset="0"/>
                <a:cs typeface="Arial" panose="020B0604020202020204" pitchFamily="34" charset="0"/>
              </a:rPr>
              <a:t>Furthermore, the "researchers" card should be granted on strict criteria, so that the provision of specific facilities at transit points (airports and ports) would be enabled, as well as the utilization of Research Centers/Universities facilities at low or no charge. This card is also expected to facilitate implementation of access regulations. </a:t>
            </a:r>
            <a:endParaRPr lang="el-GR"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079069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Why set up in </a:t>
            </a:r>
            <a:r>
              <a:rPr lang="en-US" kern="0" dirty="0" smtClean="0">
                <a:solidFill>
                  <a:srgbClr val="365F91"/>
                </a:solidFill>
                <a:ea typeface="Times New Roman" panose="02020603050405020304" pitchFamily="18" charset="0"/>
                <a:cs typeface="+mn-cs"/>
              </a:rPr>
              <a:t>Cyprus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a:t>
            </a:fld>
            <a:endParaRPr lang="en-US" dirty="0"/>
          </a:p>
        </p:txBody>
      </p:sp>
      <p:sp>
        <p:nvSpPr>
          <p:cNvPr id="5" name="Content Placeholder 4"/>
          <p:cNvSpPr>
            <a:spLocks noGrp="1"/>
          </p:cNvSpPr>
          <p:nvPr>
            <p:ph idx="1"/>
          </p:nvPr>
        </p:nvSpPr>
        <p:spPr>
          <a:xfrm>
            <a:off x="295097" y="1039042"/>
            <a:ext cx="7548742" cy="4478149"/>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Geographical Position;</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Ease of Doing Business;</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Highly skilled personnel;</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Attractive and transparent tax regime;</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Sound legal system;</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Low operational costs;</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EU &amp; Eurozone Member.</a:t>
            </a:r>
            <a:endParaRPr lang="el-GR" sz="2000" dirty="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238446" y="3843337"/>
            <a:ext cx="3476803" cy="25146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413308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8260" y="2494654"/>
            <a:ext cx="4091166" cy="1161233"/>
          </a:xfrm>
        </p:spPr>
        <p:txBody>
          <a:bodyPr>
            <a:normAutofit/>
          </a:bodyPr>
          <a:lstStyle/>
          <a:p>
            <a:pPr marL="0" indent="0">
              <a:spcBef>
                <a:spcPct val="0"/>
              </a:spcBef>
              <a:buNone/>
            </a:pPr>
            <a:r>
              <a:rPr lang="en-US" sz="2954" kern="0" dirty="0">
                <a:solidFill>
                  <a:srgbClr val="365F91"/>
                </a:solidFill>
                <a:latin typeface="+mj-lt"/>
                <a:ea typeface="Times New Roman" panose="02020603050405020304" pitchFamily="18" charset="0"/>
              </a:rPr>
              <a:t>Additional Incentives</a:t>
            </a:r>
            <a:endParaRPr lang="el-GR" sz="2954" kern="0" dirty="0">
              <a:solidFill>
                <a:srgbClr val="365F91"/>
              </a:solidFill>
              <a:latin typeface="+mj-lt"/>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20</a:t>
            </a:fld>
            <a:endParaRPr lang="en-US" dirty="0"/>
          </a:p>
        </p:txBody>
      </p:sp>
    </p:spTree>
    <p:extLst>
      <p:ext uri="{BB962C8B-B14F-4D97-AF65-F5344CB8AC3E}">
        <p14:creationId xmlns="" xmlns:p14="http://schemas.microsoft.com/office/powerpoint/2010/main" val="3223731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416970"/>
            <a:ext cx="8229600" cy="610472"/>
          </a:xfrm>
        </p:spPr>
        <p:txBody>
          <a:bodyPr>
            <a:noAutofit/>
          </a:bodyPr>
          <a:lstStyle/>
          <a:p>
            <a:r>
              <a:rPr lang="en-US" kern="0" dirty="0" smtClean="0">
                <a:solidFill>
                  <a:srgbClr val="365F91"/>
                </a:solidFill>
                <a:ea typeface="Times New Roman" panose="02020603050405020304" pitchFamily="18" charset="0"/>
                <a:cs typeface="+mn-cs"/>
              </a:rPr>
              <a:t>Other Incentives </a:t>
            </a:r>
            <a:endParaRPr lang="el-GR" kern="0" dirty="0">
              <a:solidFill>
                <a:srgbClr val="365F91"/>
              </a:solidFill>
              <a:ea typeface="Times New Roman" panose="02020603050405020304" pitchFamily="18" charset="0"/>
              <a:cs typeface="+mn-cs"/>
            </a:endParaRPr>
          </a:p>
        </p:txBody>
      </p:sp>
      <p:sp>
        <p:nvSpPr>
          <p:cNvPr id="3" name="Content Placeholder 2"/>
          <p:cNvSpPr>
            <a:spLocks noGrp="1"/>
          </p:cNvSpPr>
          <p:nvPr>
            <p:ph idx="1"/>
          </p:nvPr>
        </p:nvSpPr>
        <p:spPr>
          <a:xfrm>
            <a:off x="295096" y="1689750"/>
            <a:ext cx="8522533" cy="1407909"/>
          </a:xfrm>
        </p:spPr>
        <p:txBody>
          <a:bodyPr>
            <a:normAutofit lnSpcReduction="10000"/>
          </a:bodyPr>
          <a:lstStyle/>
          <a:p>
            <a:pPr marL="0" indent="0">
              <a:buNone/>
            </a:pPr>
            <a:r>
              <a:rPr lang="en-US" sz="2000" b="1" dirty="0" smtClean="0"/>
              <a:t>Lease Hold </a:t>
            </a:r>
            <a:r>
              <a:rPr lang="en-US" sz="2000" b="1" dirty="0"/>
              <a:t>P</a:t>
            </a:r>
            <a:r>
              <a:rPr lang="en-US" sz="2000" b="1" dirty="0" smtClean="0"/>
              <a:t>roperty</a:t>
            </a:r>
          </a:p>
          <a:p>
            <a:pPr marL="0" indent="0">
              <a:buNone/>
            </a:pPr>
            <a:endParaRPr lang="en-US" sz="2000" dirty="0" smtClean="0"/>
          </a:p>
          <a:p>
            <a:r>
              <a:rPr lang="en-US" sz="2000" dirty="0" smtClean="0"/>
              <a:t>Successful Tenderer will not pay rent under the Lease agreement for the first five years.</a:t>
            </a:r>
            <a:endParaRPr lang="el-GR" sz="2000" dirty="0"/>
          </a:p>
        </p:txBody>
      </p:sp>
      <p:sp>
        <p:nvSpPr>
          <p:cNvPr id="4" name="Slide Number Placeholder 3"/>
          <p:cNvSpPr>
            <a:spLocks noGrp="1"/>
          </p:cNvSpPr>
          <p:nvPr>
            <p:ph type="sldNum" sz="quarter" idx="12"/>
          </p:nvPr>
        </p:nvSpPr>
        <p:spPr/>
        <p:txBody>
          <a:bodyPr/>
          <a:lstStyle/>
          <a:p>
            <a:fld id="{FD2287FF-6A54-3D4D-BB79-D472F5CBE654}" type="slidenum">
              <a:rPr lang="en-US" smtClean="0"/>
              <a:pPr/>
              <a:t>21</a:t>
            </a:fld>
            <a:endParaRPr lang="en-US" dirty="0"/>
          </a:p>
        </p:txBody>
      </p:sp>
    </p:spTree>
    <p:extLst>
      <p:ext uri="{BB962C8B-B14F-4D97-AF65-F5344CB8AC3E}">
        <p14:creationId xmlns="" xmlns:p14="http://schemas.microsoft.com/office/powerpoint/2010/main" val="2101142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Investment </a:t>
            </a:r>
            <a:r>
              <a:rPr lang="en-US" kern="0" dirty="0" smtClean="0">
                <a:solidFill>
                  <a:srgbClr val="365F91"/>
                </a:solidFill>
                <a:ea typeface="Times New Roman" panose="02020603050405020304" pitchFamily="18" charset="0"/>
                <a:cs typeface="+mn-cs"/>
              </a:rPr>
              <a:t>Aid</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22</a:t>
            </a:fld>
            <a:endParaRPr lang="en-US" dirty="0"/>
          </a:p>
        </p:txBody>
      </p:sp>
      <p:sp>
        <p:nvSpPr>
          <p:cNvPr id="5" name="Content Placeholder 4"/>
          <p:cNvSpPr>
            <a:spLocks noGrp="1"/>
          </p:cNvSpPr>
          <p:nvPr>
            <p:ph idx="1"/>
          </p:nvPr>
        </p:nvSpPr>
        <p:spPr>
          <a:xfrm>
            <a:off x="123646" y="1452720"/>
            <a:ext cx="8522533" cy="2400657"/>
          </a:xfrm>
          <a:prstGeom prst="rect">
            <a:avLst/>
          </a:prstGeom>
        </p:spPr>
        <p:txBody>
          <a:bodyPr wrap="square">
            <a:spAutoFit/>
          </a:bodyPr>
          <a:lstStyle/>
          <a:p>
            <a:pPr algn="just">
              <a:lnSpc>
                <a:spcPct val="150000"/>
              </a:lnSpc>
              <a:spcBef>
                <a:spcPts val="554"/>
              </a:spcBef>
              <a:spcAft>
                <a:spcPts val="923"/>
              </a:spcAft>
              <a:buClr>
                <a:srgbClr val="002060"/>
              </a:buClr>
              <a:buSzPct val="100000"/>
            </a:pPr>
            <a:r>
              <a:rPr lang="en-US" sz="2000" dirty="0" smtClean="0">
                <a:ea typeface="Calibri" panose="020F0502020204030204" pitchFamily="34" charset="0"/>
                <a:cs typeface="Arial" panose="020B0604020202020204" pitchFamily="34" charset="0"/>
              </a:rPr>
              <a:t>A </a:t>
            </a:r>
            <a:r>
              <a:rPr lang="en-US" sz="2000" dirty="0">
                <a:ea typeface="Calibri" panose="020F0502020204030204" pitchFamily="34" charset="0"/>
                <a:cs typeface="Arial" panose="020B0604020202020204" pitchFamily="34" charset="0"/>
              </a:rPr>
              <a:t>State aid of 10% for the eligible costs on buildings and equipment (maximum of €</a:t>
            </a:r>
            <a:r>
              <a:rPr lang="en-US" sz="2000" dirty="0" smtClean="0">
                <a:ea typeface="Calibri" panose="020F0502020204030204" pitchFamily="34" charset="0"/>
                <a:cs typeface="Arial" panose="020B0604020202020204" pitchFamily="34" charset="0"/>
              </a:rPr>
              <a:t>3m) </a:t>
            </a:r>
            <a:r>
              <a:rPr lang="en-US" sz="2000" dirty="0">
                <a:ea typeface="Calibri" panose="020F0502020204030204" pitchFamily="34" charset="0"/>
                <a:cs typeface="Arial" panose="020B0604020202020204" pitchFamily="34" charset="0"/>
              </a:rPr>
              <a:t>will be granted to the Strategic Investor for his investments for the first five years on the condition of </a:t>
            </a:r>
            <a:r>
              <a:rPr lang="en-US" sz="2000" dirty="0" smtClean="0">
                <a:ea typeface="Calibri" panose="020F0502020204030204" pitchFamily="34" charset="0"/>
                <a:cs typeface="Arial" panose="020B0604020202020204" pitchFamily="34" charset="0"/>
              </a:rPr>
              <a:t>full </a:t>
            </a:r>
            <a:r>
              <a:rPr lang="en-US" sz="2000" dirty="0">
                <a:ea typeface="Calibri" panose="020F0502020204030204" pitchFamily="34" charset="0"/>
                <a:cs typeface="Arial" panose="020B0604020202020204" pitchFamily="34" charset="0"/>
              </a:rPr>
              <a:t>compliance with the Development Time Schedule that will be agreed for the implementation of the </a:t>
            </a:r>
            <a:r>
              <a:rPr lang="en-US" sz="2000" dirty="0" smtClean="0">
                <a:ea typeface="Calibri" panose="020F0502020204030204" pitchFamily="34" charset="0"/>
                <a:cs typeface="Arial" panose="020B0604020202020204" pitchFamily="34" charset="0"/>
              </a:rPr>
              <a:t>STP.</a:t>
            </a:r>
            <a:endParaRPr lang="en-US" sz="2000" dirty="0">
              <a:ea typeface="Calibri" panose="020F0502020204030204" pitchFamily="34" charset="0"/>
              <a:cs typeface="Arial" panose="020B0604020202020204" pitchFamily="34" charset="0"/>
            </a:endParaRPr>
          </a:p>
        </p:txBody>
      </p:sp>
      <p:sp>
        <p:nvSpPr>
          <p:cNvPr id="3" name="Rectangle 2"/>
          <p:cNvSpPr/>
          <p:nvPr/>
        </p:nvSpPr>
        <p:spPr>
          <a:xfrm>
            <a:off x="480418" y="4373352"/>
            <a:ext cx="8165761" cy="967957"/>
          </a:xfrm>
          <a:prstGeom prst="rect">
            <a:avLst/>
          </a:prstGeom>
        </p:spPr>
        <p:txBody>
          <a:bodyPr wrap="square">
            <a:spAutoFit/>
          </a:bodyPr>
          <a:lstStyle/>
          <a:p>
            <a:pPr>
              <a:lnSpc>
                <a:spcPct val="150000"/>
              </a:lnSpc>
              <a:spcBef>
                <a:spcPts val="554"/>
              </a:spcBef>
              <a:spcAft>
                <a:spcPts val="923"/>
              </a:spcAft>
              <a:buClr>
                <a:srgbClr val="002060"/>
              </a:buClr>
              <a:buSzPct val="100000"/>
            </a:pPr>
            <a:r>
              <a:rPr lang="en-US" sz="2000" b="1" dirty="0">
                <a:ea typeface="Calibri" panose="020F0502020204030204" pitchFamily="34" charset="0"/>
                <a:cs typeface="Arial" panose="020B0604020202020204" pitchFamily="34" charset="0"/>
              </a:rPr>
              <a:t>The investment aid to be made available will be granted in the form of deduction from the rental of the leasehold property after the 5 year </a:t>
            </a:r>
            <a:r>
              <a:rPr lang="en-US" sz="2000" b="1" dirty="0" smtClean="0">
                <a:ea typeface="Calibri" panose="020F0502020204030204" pitchFamily="34" charset="0"/>
                <a:cs typeface="Arial" panose="020B0604020202020204" pitchFamily="34" charset="0"/>
              </a:rPr>
              <a:t>grace.</a:t>
            </a:r>
            <a:endParaRPr lang="el-GR" sz="2000" b="1" dirty="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533617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20689"/>
            <a:ext cx="8229600" cy="610472"/>
          </a:xfrm>
        </p:spPr>
        <p:txBody>
          <a:bodyPr>
            <a:normAutofit/>
          </a:bodyPr>
          <a:lstStyle/>
          <a:p>
            <a:r>
              <a:rPr lang="en-US" kern="0" dirty="0">
                <a:solidFill>
                  <a:srgbClr val="365F91"/>
                </a:solidFill>
                <a:ea typeface="Times New Roman" panose="02020603050405020304" pitchFamily="18" charset="0"/>
                <a:cs typeface="+mn-cs"/>
              </a:rPr>
              <a:t>Investment </a:t>
            </a:r>
            <a:r>
              <a:rPr lang="en-US" kern="0" dirty="0" smtClean="0">
                <a:solidFill>
                  <a:srgbClr val="365F91"/>
                </a:solidFill>
                <a:ea typeface="Times New Roman" panose="02020603050405020304" pitchFamily="18" charset="0"/>
                <a:cs typeface="+mn-cs"/>
              </a:rPr>
              <a:t>Aid</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23</a:t>
            </a:fld>
            <a:endParaRPr lang="en-US" dirty="0"/>
          </a:p>
        </p:txBody>
      </p:sp>
      <p:sp>
        <p:nvSpPr>
          <p:cNvPr id="5" name="Content Placeholder 4"/>
          <p:cNvSpPr>
            <a:spLocks noGrp="1"/>
          </p:cNvSpPr>
          <p:nvPr>
            <p:ph idx="1"/>
          </p:nvPr>
        </p:nvSpPr>
        <p:spPr>
          <a:xfrm>
            <a:off x="164267" y="538634"/>
            <a:ext cx="8522533" cy="6353406"/>
          </a:xfrm>
          <a:prstGeom prst="rect">
            <a:avLst/>
          </a:prstGeom>
        </p:spPr>
        <p:txBody>
          <a:bodyPr wrap="square">
            <a:spAutoFit/>
          </a:bodyPr>
          <a:lstStyle/>
          <a:p>
            <a:pPr marL="0" indent="0">
              <a:lnSpc>
                <a:spcPct val="150000"/>
              </a:lnSpc>
              <a:spcBef>
                <a:spcPts val="554"/>
              </a:spcBef>
              <a:spcAft>
                <a:spcPts val="923"/>
              </a:spcAft>
              <a:buClr>
                <a:srgbClr val="002060"/>
              </a:buClr>
              <a:buSzPct val="100000"/>
              <a:buNone/>
            </a:pPr>
            <a:r>
              <a:rPr lang="en-US" sz="1800" b="1" u="sng" dirty="0" smtClean="0">
                <a:latin typeface="+mj-lt"/>
                <a:ea typeface="Calibri" panose="020F0502020204030204" pitchFamily="34" charset="0"/>
                <a:cs typeface="Arial" panose="020B0604020202020204" pitchFamily="34" charset="0"/>
              </a:rPr>
              <a:t>Notes:</a:t>
            </a:r>
          </a:p>
          <a:p>
            <a:pPr marL="0" indent="0">
              <a:lnSpc>
                <a:spcPct val="150000"/>
              </a:lnSpc>
              <a:spcBef>
                <a:spcPts val="554"/>
              </a:spcBef>
              <a:spcAft>
                <a:spcPts val="923"/>
              </a:spcAft>
              <a:buClr>
                <a:srgbClr val="002060"/>
              </a:buClr>
              <a:buSzPct val="100000"/>
              <a:buNone/>
            </a:pPr>
            <a:r>
              <a:rPr lang="en-US" sz="1800" dirty="0" smtClean="0">
                <a:latin typeface="+mj-lt"/>
                <a:ea typeface="Calibri" panose="020F0502020204030204" pitchFamily="34" charset="0"/>
                <a:cs typeface="Arial" panose="020B0604020202020204" pitchFamily="34" charset="0"/>
              </a:rPr>
              <a:t>The </a:t>
            </a:r>
            <a:r>
              <a:rPr lang="en-US" sz="1800" dirty="0">
                <a:latin typeface="+mj-lt"/>
                <a:ea typeface="Calibri" panose="020F0502020204030204" pitchFamily="34" charset="0"/>
                <a:cs typeface="Arial" panose="020B0604020202020204" pitchFamily="34" charset="0"/>
              </a:rPr>
              <a:t>eligible costs for buildings and equipment will include:  </a:t>
            </a:r>
          </a:p>
          <a:p>
            <a:pPr marL="263776" indent="-263776">
              <a:lnSpc>
                <a:spcPct val="150000"/>
              </a:lnSpc>
              <a:spcBef>
                <a:spcPts val="554"/>
              </a:spcBef>
              <a:spcAft>
                <a:spcPts val="923"/>
              </a:spcAft>
              <a:buClr>
                <a:srgbClr val="002060"/>
              </a:buClr>
              <a:buSzPct val="100000"/>
              <a:buFont typeface="Arial" panose="020B0604020202020204" pitchFamily="34" charset="0"/>
              <a:buChar char="•"/>
            </a:pPr>
            <a:r>
              <a:rPr lang="en-US" sz="1800" dirty="0">
                <a:latin typeface="+mj-lt"/>
                <a:ea typeface="Calibri" panose="020F0502020204030204" pitchFamily="34" charset="0"/>
                <a:cs typeface="Arial" panose="020B0604020202020204" pitchFamily="34" charset="0"/>
              </a:rPr>
              <a:t>Buildings and rearrangement of building space</a:t>
            </a:r>
            <a:r>
              <a:rPr lang="en-US" sz="1800" dirty="0">
                <a:latin typeface="+mj-lt"/>
                <a:ea typeface="Calibri" panose="020F0502020204030204" pitchFamily="34" charset="0"/>
                <a:cs typeface="Times New Roman" panose="02020603050405020304" pitchFamily="18" charset="0"/>
              </a:rPr>
              <a:t> including but not limited to:</a:t>
            </a:r>
            <a:r>
              <a:rPr lang="en-US" sz="1800" dirty="0">
                <a:latin typeface="+mj-lt"/>
                <a:ea typeface="Calibri" panose="020F0502020204030204" pitchFamily="34" charset="0"/>
                <a:cs typeface="Arial" panose="020B0604020202020204" pitchFamily="34" charset="0"/>
              </a:rPr>
              <a:t> </a:t>
            </a:r>
            <a:endParaRPr lang="el-GR" sz="1800" dirty="0">
              <a:latin typeface="+mj-lt"/>
              <a:ea typeface="Calibri" panose="020F0502020204030204" pitchFamily="34" charset="0"/>
              <a:cs typeface="Times New Roman" panose="02020603050405020304" pitchFamily="18" charset="0"/>
            </a:endParaRPr>
          </a:p>
          <a:p>
            <a:pPr marL="738572" lvl="1" indent="-316531">
              <a:lnSpc>
                <a:spcPct val="150000"/>
              </a:lnSpc>
              <a:spcBef>
                <a:spcPts val="554"/>
              </a:spcBef>
              <a:spcAft>
                <a:spcPts val="923"/>
              </a:spcAft>
              <a:buClr>
                <a:srgbClr val="002060"/>
              </a:buClr>
              <a:buSzPct val="100000"/>
              <a:buFont typeface="Wingdings" panose="05000000000000000000" pitchFamily="2" charset="2"/>
              <a:buChar char="Ø"/>
            </a:pPr>
            <a:r>
              <a:rPr lang="en-US" sz="1600" dirty="0">
                <a:latin typeface="+mj-lt"/>
                <a:ea typeface="Calibri" panose="020F0502020204030204" pitchFamily="34" charset="0"/>
                <a:cs typeface="Arial" panose="020B0604020202020204" pitchFamily="34" charset="0"/>
              </a:rPr>
              <a:t>Construction or/ and extension and/or renovation and rearrangement of building space. </a:t>
            </a:r>
            <a:r>
              <a:rPr lang="en-US" sz="1600" dirty="0" err="1">
                <a:latin typeface="+mj-lt"/>
                <a:ea typeface="Calibri" panose="020F0502020204030204" pitchFamily="34" charset="0"/>
                <a:cs typeface="Arial" panose="020B0604020202020204" pitchFamily="34" charset="0"/>
              </a:rPr>
              <a:t>Ιt</a:t>
            </a:r>
            <a:r>
              <a:rPr lang="en-US" sz="1600" dirty="0">
                <a:latin typeface="+mj-lt"/>
                <a:ea typeface="Calibri" panose="020F0502020204030204" pitchFamily="34" charset="0"/>
                <a:cs typeface="Arial" panose="020B0604020202020204" pitchFamily="34" charset="0"/>
              </a:rPr>
              <a:t> is noted that the cost of acquisition of the land is not considered as eligible </a:t>
            </a:r>
            <a:r>
              <a:rPr lang="en-US" sz="1600" dirty="0" smtClean="0">
                <a:latin typeface="+mj-lt"/>
                <a:ea typeface="Calibri" panose="020F0502020204030204" pitchFamily="34" charset="0"/>
                <a:cs typeface="Arial" panose="020B0604020202020204" pitchFamily="34" charset="0"/>
              </a:rPr>
              <a:t>cost;</a:t>
            </a:r>
            <a:endParaRPr lang="el-GR" sz="1600" dirty="0">
              <a:latin typeface="+mj-lt"/>
              <a:ea typeface="Calibri" panose="020F0502020204030204" pitchFamily="34" charset="0"/>
              <a:cs typeface="Times New Roman" panose="02020603050405020304" pitchFamily="18" charset="0"/>
            </a:endParaRPr>
          </a:p>
          <a:p>
            <a:pPr marL="738572" lvl="1" indent="-316531">
              <a:lnSpc>
                <a:spcPct val="150000"/>
              </a:lnSpc>
              <a:spcBef>
                <a:spcPts val="554"/>
              </a:spcBef>
              <a:spcAft>
                <a:spcPts val="923"/>
              </a:spcAft>
              <a:buClr>
                <a:srgbClr val="002060"/>
              </a:buClr>
              <a:buSzPct val="100000"/>
              <a:buFont typeface="Wingdings" panose="05000000000000000000" pitchFamily="2" charset="2"/>
              <a:buChar char="Ø"/>
            </a:pPr>
            <a:r>
              <a:rPr lang="en-US" sz="1600" dirty="0">
                <a:latin typeface="+mj-lt"/>
                <a:ea typeface="Calibri" panose="020F0502020204030204" pitchFamily="34" charset="0"/>
                <a:cs typeface="Arial" panose="020B0604020202020204" pitchFamily="34" charset="0"/>
              </a:rPr>
              <a:t>Infrastructure for electromechanical and hydraulic installations, fire safety measures, air-conditioning and </a:t>
            </a:r>
            <a:r>
              <a:rPr lang="en-US" sz="1600" dirty="0" smtClean="0">
                <a:latin typeface="+mj-lt"/>
                <a:ea typeface="Calibri" panose="020F0502020204030204" pitchFamily="34" charset="0"/>
                <a:cs typeface="Arial" panose="020B0604020202020204" pitchFamily="34" charset="0"/>
              </a:rPr>
              <a:t>ventilation;</a:t>
            </a:r>
            <a:endParaRPr lang="el-GR" sz="1600" dirty="0">
              <a:latin typeface="+mj-lt"/>
              <a:ea typeface="Calibri" panose="020F0502020204030204" pitchFamily="34" charset="0"/>
              <a:cs typeface="Times New Roman" panose="02020603050405020304" pitchFamily="18" charset="0"/>
            </a:endParaRPr>
          </a:p>
          <a:p>
            <a:pPr marL="738572" lvl="1" indent="-316531">
              <a:lnSpc>
                <a:spcPct val="150000"/>
              </a:lnSpc>
              <a:spcBef>
                <a:spcPts val="554"/>
              </a:spcBef>
              <a:spcAft>
                <a:spcPts val="923"/>
              </a:spcAft>
              <a:buClr>
                <a:srgbClr val="002060"/>
              </a:buClr>
              <a:buSzPct val="100000"/>
              <a:buFont typeface="Wingdings" panose="05000000000000000000" pitchFamily="2" charset="2"/>
              <a:buChar char="Ø"/>
            </a:pPr>
            <a:r>
              <a:rPr lang="en-US" sz="1600" dirty="0">
                <a:latin typeface="+mj-lt"/>
                <a:ea typeface="Calibri" panose="020F0502020204030204" pitchFamily="34" charset="0"/>
                <a:cs typeface="Arial" panose="020B0604020202020204" pitchFamily="34" charset="0"/>
              </a:rPr>
              <a:t>Infrastructure for the installation of systems for the protection of the environment, the reduction of pollution, water and energy saving, hygiene and health </a:t>
            </a:r>
            <a:r>
              <a:rPr lang="en-US" sz="1600" dirty="0" smtClean="0">
                <a:latin typeface="+mj-lt"/>
                <a:ea typeface="Calibri" panose="020F0502020204030204" pitchFamily="34" charset="0"/>
                <a:cs typeface="Arial" panose="020B0604020202020204" pitchFamily="34" charset="0"/>
              </a:rPr>
              <a:t>systems;</a:t>
            </a:r>
            <a:endParaRPr lang="en-US" sz="1600" dirty="0">
              <a:latin typeface="+mj-lt"/>
              <a:ea typeface="Calibri" panose="020F0502020204030204" pitchFamily="34" charset="0"/>
              <a:cs typeface="Arial" panose="020B0604020202020204" pitchFamily="34" charset="0"/>
            </a:endParaRPr>
          </a:p>
          <a:p>
            <a:pPr marL="738572" lvl="1" indent="-316531">
              <a:lnSpc>
                <a:spcPct val="150000"/>
              </a:lnSpc>
              <a:spcBef>
                <a:spcPts val="554"/>
              </a:spcBef>
              <a:spcAft>
                <a:spcPts val="923"/>
              </a:spcAft>
              <a:buClr>
                <a:srgbClr val="002060"/>
              </a:buClr>
              <a:buSzPct val="100000"/>
              <a:buFont typeface="Wingdings" panose="05000000000000000000" pitchFamily="2" charset="2"/>
              <a:buChar char="Ø"/>
            </a:pPr>
            <a:r>
              <a:rPr lang="en-US" sz="1600" dirty="0">
                <a:latin typeface="+mj-lt"/>
                <a:ea typeface="Calibri" panose="020F0502020204030204" pitchFamily="34" charset="0"/>
                <a:cs typeface="Arial" panose="020B0604020202020204" pitchFamily="34" charset="0"/>
              </a:rPr>
              <a:t>Expenditure for external services such as the construction of roads, walkway pavements, (including the curbs), constitute eligible costs. The maximum eligible cost for roads is €20/m2 and the maximum eligible cost for walkways is €40/running meter.</a:t>
            </a:r>
            <a:endParaRPr lang="el-GR" sz="1600" dirty="0">
              <a:latin typeface="+mj-lt"/>
              <a:ea typeface="Calibri" panose="020F0502020204030204" pitchFamily="34" charset="0"/>
              <a:cs typeface="Arial" panose="020B0604020202020204" pitchFamily="34" charset="0"/>
            </a:endParaRPr>
          </a:p>
          <a:p>
            <a:pPr marL="738572" lvl="1" indent="-316531">
              <a:lnSpc>
                <a:spcPct val="150000"/>
              </a:lnSpc>
              <a:spcBef>
                <a:spcPts val="554"/>
              </a:spcBef>
              <a:spcAft>
                <a:spcPts val="923"/>
              </a:spcAft>
              <a:buClr>
                <a:srgbClr val="002060"/>
              </a:buClr>
              <a:buSzPct val="100000"/>
              <a:buFont typeface="Wingdings" panose="05000000000000000000" pitchFamily="2" charset="2"/>
              <a:buChar char="q"/>
            </a:pPr>
            <a:endParaRPr lang="el-GR" sz="1662" dirty="0">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232949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Investment </a:t>
            </a:r>
            <a:r>
              <a:rPr lang="en-US" kern="0" dirty="0" smtClean="0">
                <a:solidFill>
                  <a:srgbClr val="365F91"/>
                </a:solidFill>
                <a:ea typeface="Times New Roman" panose="02020603050405020304" pitchFamily="18" charset="0"/>
                <a:cs typeface="+mn-cs"/>
              </a:rPr>
              <a:t>Aid</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24</a:t>
            </a:fld>
            <a:endParaRPr lang="en-US" dirty="0"/>
          </a:p>
        </p:txBody>
      </p:sp>
      <p:sp>
        <p:nvSpPr>
          <p:cNvPr id="5" name="Content Placeholder 4"/>
          <p:cNvSpPr>
            <a:spLocks noGrp="1"/>
          </p:cNvSpPr>
          <p:nvPr>
            <p:ph idx="1"/>
          </p:nvPr>
        </p:nvSpPr>
        <p:spPr>
          <a:xfrm>
            <a:off x="164267" y="1239067"/>
            <a:ext cx="8522533" cy="4015458"/>
          </a:xfrm>
          <a:prstGeom prst="rect">
            <a:avLst/>
          </a:prstGeom>
        </p:spPr>
        <p:txBody>
          <a:bodyPr wrap="square">
            <a:spAutoFit/>
          </a:bodyPr>
          <a:lstStyle/>
          <a:p>
            <a:pPr marL="0" indent="0" algn="just">
              <a:lnSpc>
                <a:spcPct val="150000"/>
              </a:lnSpc>
              <a:spcBef>
                <a:spcPts val="554"/>
              </a:spcBef>
              <a:spcAft>
                <a:spcPts val="923"/>
              </a:spcAft>
              <a:buClr>
                <a:srgbClr val="002060"/>
              </a:buClr>
              <a:buSzPct val="150000"/>
              <a:buNone/>
            </a:pPr>
            <a:r>
              <a:rPr lang="en-US" sz="2000" b="1" u="sng" dirty="0" smtClean="0">
                <a:latin typeface="+mj-lt"/>
                <a:ea typeface="Calibri" panose="020F0502020204030204" pitchFamily="34" charset="0"/>
                <a:cs typeface="Arial" panose="020B0604020202020204" pitchFamily="34" charset="0"/>
              </a:rPr>
              <a:t>Notes:</a:t>
            </a:r>
            <a:r>
              <a:rPr lang="en-US" sz="2000" dirty="0" smtClean="0">
                <a:latin typeface="+mj-lt"/>
                <a:ea typeface="Calibri" panose="020F0502020204030204" pitchFamily="34" charset="0"/>
                <a:cs typeface="Arial" panose="020B0604020202020204" pitchFamily="34" charset="0"/>
              </a:rPr>
              <a:t> (Cont.)</a:t>
            </a:r>
          </a:p>
          <a:p>
            <a:pPr marL="0" indent="0" algn="just">
              <a:lnSpc>
                <a:spcPct val="150000"/>
              </a:lnSpc>
              <a:spcBef>
                <a:spcPts val="554"/>
              </a:spcBef>
              <a:spcAft>
                <a:spcPts val="923"/>
              </a:spcAft>
              <a:buClr>
                <a:srgbClr val="002060"/>
              </a:buClr>
              <a:buSzPct val="150000"/>
              <a:buNone/>
            </a:pPr>
            <a:r>
              <a:rPr lang="en-US" sz="2000" dirty="0" smtClean="0">
                <a:latin typeface="+mj-lt"/>
                <a:ea typeface="Calibri" panose="020F0502020204030204" pitchFamily="34" charset="0"/>
                <a:cs typeface="Arial" panose="020B0604020202020204" pitchFamily="34" charset="0"/>
              </a:rPr>
              <a:t>Does </a:t>
            </a:r>
            <a:r>
              <a:rPr lang="en-US" sz="2000" dirty="0">
                <a:latin typeface="+mj-lt"/>
                <a:ea typeface="Calibri" panose="020F0502020204030204" pitchFamily="34" charset="0"/>
                <a:cs typeface="Arial" panose="020B0604020202020204" pitchFamily="34" charset="0"/>
              </a:rPr>
              <a:t>not include</a:t>
            </a:r>
            <a:r>
              <a:rPr lang="en-US" sz="2000" dirty="0" smtClean="0">
                <a:latin typeface="+mj-lt"/>
                <a:ea typeface="Calibri" panose="020F0502020204030204" pitchFamily="34" charset="0"/>
                <a:cs typeface="Arial" panose="020B0604020202020204" pitchFamily="34" charset="0"/>
              </a:rPr>
              <a:t>:</a:t>
            </a:r>
            <a:endParaRPr lang="en-US" sz="2000" dirty="0">
              <a:latin typeface="+mj-lt"/>
              <a:ea typeface="Calibri" panose="020F0502020204030204" pitchFamily="34" charset="0"/>
              <a:cs typeface="Arial" panose="020B0604020202020204" pitchFamily="34" charset="0"/>
            </a:endParaRPr>
          </a:p>
          <a:p>
            <a:pPr marL="414338" lvl="1" indent="-342900" algn="just" defTabSz="357188">
              <a:lnSpc>
                <a:spcPct val="150000"/>
              </a:lnSpc>
              <a:spcBef>
                <a:spcPts val="554"/>
              </a:spcBef>
              <a:spcAft>
                <a:spcPts val="923"/>
              </a:spcAft>
              <a:buClr>
                <a:srgbClr val="002060"/>
              </a:buClr>
              <a:buSzPct val="100000"/>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The purchase and installation of photovoltaic </a:t>
            </a:r>
            <a:r>
              <a:rPr lang="en-US" dirty="0" smtClean="0">
                <a:latin typeface="+mj-lt"/>
                <a:ea typeface="Calibri" panose="020F0502020204030204" pitchFamily="34" charset="0"/>
                <a:cs typeface="Arial" panose="020B0604020202020204" pitchFamily="34" charset="0"/>
              </a:rPr>
              <a:t>systems;</a:t>
            </a:r>
            <a:endParaRPr lang="en-US" dirty="0">
              <a:latin typeface="+mj-lt"/>
              <a:ea typeface="Calibri" panose="020F0502020204030204" pitchFamily="34" charset="0"/>
              <a:cs typeface="Arial" panose="020B0604020202020204" pitchFamily="34" charset="0"/>
            </a:endParaRPr>
          </a:p>
          <a:p>
            <a:pPr marL="414338" lvl="1" indent="-342900" algn="just" defTabSz="357188">
              <a:lnSpc>
                <a:spcPct val="150000"/>
              </a:lnSpc>
              <a:spcBef>
                <a:spcPts val="554"/>
              </a:spcBef>
              <a:spcAft>
                <a:spcPts val="923"/>
              </a:spcAft>
              <a:buClr>
                <a:srgbClr val="002060"/>
              </a:buClr>
              <a:buSzPct val="100000"/>
              <a:buFont typeface="Arial" panose="020B0604020202020204" pitchFamily="34" charset="0"/>
              <a:buChar char="•"/>
            </a:pPr>
            <a:r>
              <a:rPr lang="en-US" dirty="0">
                <a:latin typeface="+mj-lt"/>
                <a:ea typeface="Calibri" panose="020F0502020204030204" pitchFamily="34" charset="0"/>
                <a:cs typeface="Arial" panose="020B0604020202020204" pitchFamily="34" charset="0"/>
              </a:rPr>
              <a:t>The costs for the studies, design and supervision of Architects, Civil Engineers, Mechanical Engineers, costs for the installation of equipment for any other studies and other similar costs. </a:t>
            </a:r>
            <a:endParaRPr lang="el-GR" dirty="0">
              <a:latin typeface="+mj-lt"/>
              <a:ea typeface="Calibri" panose="020F0502020204030204" pitchFamily="34" charset="0"/>
              <a:cs typeface="Arial" panose="020B0604020202020204" pitchFamily="34" charset="0"/>
            </a:endParaRPr>
          </a:p>
          <a:p>
            <a:pPr marL="685817" lvl="1" indent="-263776" algn="just">
              <a:lnSpc>
                <a:spcPct val="150000"/>
              </a:lnSpc>
              <a:spcBef>
                <a:spcPts val="554"/>
              </a:spcBef>
              <a:spcAft>
                <a:spcPts val="923"/>
              </a:spcAft>
              <a:buClr>
                <a:srgbClr val="002060"/>
              </a:buClr>
              <a:buSzPct val="100000"/>
              <a:buFont typeface="Wingdings" panose="05000000000000000000" pitchFamily="2" charset="2"/>
              <a:buChar char="q"/>
            </a:pPr>
            <a:endParaRPr lang="el-GR" sz="1662" dirty="0">
              <a:latin typeface="+mj-lt"/>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305203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Investment </a:t>
            </a:r>
            <a:r>
              <a:rPr lang="en-US" kern="0" dirty="0" smtClean="0">
                <a:solidFill>
                  <a:srgbClr val="365F91"/>
                </a:solidFill>
                <a:ea typeface="Times New Roman" panose="02020603050405020304" pitchFamily="18" charset="0"/>
                <a:cs typeface="+mn-cs"/>
              </a:rPr>
              <a:t>Aid</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25</a:t>
            </a:fld>
            <a:endParaRPr lang="en-US" dirty="0"/>
          </a:p>
        </p:txBody>
      </p:sp>
      <p:sp>
        <p:nvSpPr>
          <p:cNvPr id="5" name="Content Placeholder 4"/>
          <p:cNvSpPr>
            <a:spLocks noGrp="1"/>
          </p:cNvSpPr>
          <p:nvPr>
            <p:ph idx="1"/>
          </p:nvPr>
        </p:nvSpPr>
        <p:spPr>
          <a:xfrm>
            <a:off x="123646" y="1096192"/>
            <a:ext cx="8522533" cy="4746428"/>
          </a:xfrm>
          <a:prstGeom prst="rect">
            <a:avLst/>
          </a:prstGeom>
        </p:spPr>
        <p:txBody>
          <a:bodyPr wrap="square">
            <a:spAutoFit/>
          </a:bodyPr>
          <a:lstStyle/>
          <a:p>
            <a:pPr marL="0" indent="0" algn="just">
              <a:lnSpc>
                <a:spcPct val="150000"/>
              </a:lnSpc>
              <a:spcBef>
                <a:spcPts val="554"/>
              </a:spcBef>
              <a:spcAft>
                <a:spcPts val="923"/>
              </a:spcAft>
              <a:buClr>
                <a:srgbClr val="002060"/>
              </a:buClr>
              <a:buSzPct val="100000"/>
              <a:buNone/>
            </a:pPr>
            <a:r>
              <a:rPr lang="en-US" sz="2000" b="1" u="sng" dirty="0">
                <a:ea typeface="Calibri" panose="020F0502020204030204" pitchFamily="34" charset="0"/>
                <a:cs typeface="Arial" panose="020B0604020202020204" pitchFamily="34" charset="0"/>
              </a:rPr>
              <a:t>Notes:</a:t>
            </a:r>
            <a:r>
              <a:rPr lang="en-US" sz="2000" dirty="0">
                <a:ea typeface="Calibri" panose="020F0502020204030204" pitchFamily="34" charset="0"/>
                <a:cs typeface="Arial" panose="020B0604020202020204" pitchFamily="34" charset="0"/>
              </a:rPr>
              <a:t> (Cont</a:t>
            </a:r>
            <a:r>
              <a:rPr lang="en-US" sz="2000" dirty="0" smtClean="0">
                <a:ea typeface="Calibri" panose="020F0502020204030204" pitchFamily="34" charset="0"/>
                <a:cs typeface="Arial" panose="020B0604020202020204" pitchFamily="34" charset="0"/>
              </a:rPr>
              <a:t>.)</a:t>
            </a:r>
            <a:endParaRPr lang="en-US" sz="2000" dirty="0" smtClean="0">
              <a:latin typeface="+mj-lt"/>
              <a:ea typeface="Calibri" panose="020F0502020204030204" pitchFamily="34" charset="0"/>
              <a:cs typeface="Arial" panose="020B0604020202020204" pitchFamily="34" charset="0"/>
            </a:endParaRPr>
          </a:p>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latin typeface="+mj-lt"/>
                <a:ea typeface="Calibri" panose="020F0502020204030204" pitchFamily="34" charset="0"/>
                <a:cs typeface="Arial" panose="020B0604020202020204" pitchFamily="34" charset="0"/>
              </a:rPr>
              <a:t>Investments </a:t>
            </a:r>
            <a:r>
              <a:rPr lang="en-US" sz="2000" dirty="0">
                <a:latin typeface="+mj-lt"/>
                <a:ea typeface="Calibri" panose="020F0502020204030204" pitchFamily="34" charset="0"/>
                <a:cs typeface="Arial" panose="020B0604020202020204" pitchFamily="34" charset="0"/>
              </a:rPr>
              <a:t>in new buildings or additions which increase or modify the covered area, require the submission of a building permit</a:t>
            </a:r>
            <a:r>
              <a:rPr lang="en-US" sz="2000" dirty="0" smtClean="0">
                <a:latin typeface="+mj-lt"/>
                <a:ea typeface="Calibri" panose="020F0502020204030204" pitchFamily="34" charset="0"/>
                <a:cs typeface="Arial" panose="020B0604020202020204" pitchFamily="34" charset="0"/>
              </a:rPr>
              <a:t>.</a:t>
            </a:r>
            <a:endParaRPr lang="en-US" sz="2000" dirty="0">
              <a:latin typeface="+mj-lt"/>
              <a:ea typeface="Calibri" panose="020F0502020204030204" pitchFamily="34" charset="0"/>
              <a:cs typeface="Arial" panose="020B0604020202020204" pitchFamily="34" charset="0"/>
            </a:endParaRPr>
          </a:p>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latin typeface="+mj-lt"/>
                <a:ea typeface="Calibri" panose="020F0502020204030204" pitchFamily="34" charset="0"/>
                <a:cs typeface="Arial" panose="020B0604020202020204" pitchFamily="34" charset="0"/>
              </a:rPr>
              <a:t>In cases of construction or extension of buildings/premises, the eligible cost will be calculated on the basis of the covered space of the buildings. The maximum eligible cost is €700/m2 of covered space. In cases of renovation and rearrangement of building space, the maximum eligible cost is €250/m2 of covered space.</a:t>
            </a:r>
            <a:endParaRPr lang="el-GR" sz="2000" dirty="0">
              <a:latin typeface="+mj-lt"/>
              <a:ea typeface="Calibri" panose="020F0502020204030204" pitchFamily="34" charset="0"/>
              <a:cs typeface="Times New Roman" panose="02020603050405020304" pitchFamily="18" charset="0"/>
            </a:endParaRPr>
          </a:p>
          <a:p>
            <a:pPr marL="263776" indent="-263776" algn="just">
              <a:lnSpc>
                <a:spcPct val="150000"/>
              </a:lnSpc>
              <a:spcBef>
                <a:spcPts val="554"/>
              </a:spcBef>
              <a:spcAft>
                <a:spcPts val="923"/>
              </a:spcAft>
              <a:buClr>
                <a:srgbClr val="002060"/>
              </a:buClr>
              <a:buSzPct val="150000"/>
              <a:buFont typeface="Arial" panose="020B0604020202020204" pitchFamily="34" charset="0"/>
              <a:buChar char="•"/>
            </a:pPr>
            <a:endParaRPr lang="el-GR" sz="1662" dirty="0">
              <a:latin typeface="+mj-lt"/>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40124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3483"/>
            <a:ext cx="8229600" cy="610472"/>
          </a:xfrm>
        </p:spPr>
        <p:txBody>
          <a:bodyPr>
            <a:normAutofit/>
          </a:bodyPr>
          <a:lstStyle/>
          <a:p>
            <a:r>
              <a:rPr lang="en-US" kern="0" dirty="0">
                <a:solidFill>
                  <a:srgbClr val="365F91"/>
                </a:solidFill>
                <a:ea typeface="Times New Roman" panose="02020603050405020304" pitchFamily="18" charset="0"/>
                <a:cs typeface="+mn-cs"/>
              </a:rPr>
              <a:t>Investment </a:t>
            </a:r>
            <a:r>
              <a:rPr lang="en-US" kern="0" dirty="0" smtClean="0">
                <a:solidFill>
                  <a:srgbClr val="365F91"/>
                </a:solidFill>
                <a:ea typeface="Times New Roman" panose="02020603050405020304" pitchFamily="18" charset="0"/>
                <a:cs typeface="+mn-cs"/>
              </a:rPr>
              <a:t>Aid</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26</a:t>
            </a:fld>
            <a:endParaRPr lang="en-US" dirty="0"/>
          </a:p>
        </p:txBody>
      </p:sp>
      <p:sp>
        <p:nvSpPr>
          <p:cNvPr id="5" name="Content Placeholder 4"/>
          <p:cNvSpPr>
            <a:spLocks noGrp="1"/>
          </p:cNvSpPr>
          <p:nvPr>
            <p:ph idx="1"/>
          </p:nvPr>
        </p:nvSpPr>
        <p:spPr>
          <a:xfrm>
            <a:off x="537569" y="619420"/>
            <a:ext cx="8305979" cy="4991879"/>
          </a:xfrm>
          <a:prstGeom prst="rect">
            <a:avLst/>
          </a:prstGeom>
        </p:spPr>
        <p:txBody>
          <a:bodyPr wrap="square">
            <a:spAutoFit/>
          </a:bodyPr>
          <a:lstStyle/>
          <a:p>
            <a:pPr marL="0" indent="0">
              <a:lnSpc>
                <a:spcPct val="150000"/>
              </a:lnSpc>
              <a:spcBef>
                <a:spcPts val="554"/>
              </a:spcBef>
              <a:spcAft>
                <a:spcPts val="923"/>
              </a:spcAft>
              <a:buClr>
                <a:srgbClr val="002060"/>
              </a:buClr>
              <a:buSzPct val="150000"/>
              <a:buNone/>
            </a:pPr>
            <a:r>
              <a:rPr lang="en-US" sz="2000" b="1" u="sng" dirty="0">
                <a:ea typeface="Calibri" panose="020F0502020204030204" pitchFamily="34" charset="0"/>
                <a:cs typeface="Arial" panose="020B0604020202020204" pitchFamily="34" charset="0"/>
              </a:rPr>
              <a:t>Notes:</a:t>
            </a:r>
            <a:r>
              <a:rPr lang="en-US" sz="2000" dirty="0">
                <a:ea typeface="Calibri" panose="020F0502020204030204" pitchFamily="34" charset="0"/>
                <a:cs typeface="Arial" panose="020B0604020202020204" pitchFamily="34" charset="0"/>
              </a:rPr>
              <a:t> (Cont</a:t>
            </a:r>
            <a:r>
              <a:rPr lang="en-US" sz="2000" dirty="0" smtClean="0">
                <a:ea typeface="Calibri" panose="020F0502020204030204" pitchFamily="34" charset="0"/>
                <a:cs typeface="Arial" panose="020B0604020202020204" pitchFamily="34" charset="0"/>
              </a:rPr>
              <a:t>.)</a:t>
            </a:r>
          </a:p>
          <a:p>
            <a:pPr marL="257175" indent="-257175">
              <a:lnSpc>
                <a:spcPct val="150000"/>
              </a:lnSpc>
              <a:spcBef>
                <a:spcPts val="554"/>
              </a:spcBef>
              <a:spcAft>
                <a:spcPts val="923"/>
              </a:spcAft>
              <a:buClr>
                <a:srgbClr val="002060"/>
              </a:buClr>
              <a:buSzPct val="100000"/>
              <a:buFont typeface="Arial" panose="020B0604020202020204" pitchFamily="34" charset="0"/>
              <a:buChar char="•"/>
            </a:pPr>
            <a:r>
              <a:rPr lang="en-US" sz="2000" dirty="0" smtClean="0">
                <a:ea typeface="Calibri" panose="020F0502020204030204" pitchFamily="34" charset="0"/>
                <a:cs typeface="Arial" panose="020B0604020202020204" pitchFamily="34" charset="0"/>
              </a:rPr>
              <a:t>New </a:t>
            </a:r>
            <a:r>
              <a:rPr lang="en-US" sz="2000" dirty="0">
                <a:ea typeface="Calibri" panose="020F0502020204030204" pitchFamily="34" charset="0"/>
                <a:cs typeface="Arial" panose="020B0604020202020204" pitchFamily="34" charset="0"/>
              </a:rPr>
              <a:t>machinery/equipment:</a:t>
            </a:r>
            <a:endParaRPr lang="en-US" sz="2000" dirty="0">
              <a:ea typeface="Calibri" panose="020F0502020204030204" pitchFamily="34" charset="0"/>
              <a:cs typeface="Times New Roman" panose="02020603050405020304" pitchFamily="18" charset="0"/>
            </a:endParaRPr>
          </a:p>
          <a:p>
            <a:pPr marL="628650">
              <a:lnSpc>
                <a:spcPct val="150000"/>
              </a:lnSpc>
              <a:spcBef>
                <a:spcPts val="554"/>
              </a:spcBef>
              <a:spcAft>
                <a:spcPts val="923"/>
              </a:spcAft>
              <a:buClr>
                <a:srgbClr val="002060"/>
              </a:buClr>
              <a:buSzPct val="100000"/>
              <a:buFont typeface="Wingdings" panose="05000000000000000000" pitchFamily="2" charset="2"/>
              <a:buChar char="Ø"/>
            </a:pPr>
            <a:r>
              <a:rPr lang="en-US" sz="1800" dirty="0">
                <a:ea typeface="Calibri" panose="020F0502020204030204" pitchFamily="34" charset="0"/>
                <a:cs typeface="Arial" panose="020B0604020202020204" pitchFamily="34" charset="0"/>
              </a:rPr>
              <a:t>This category of expenditure includes expenditure </a:t>
            </a:r>
            <a:r>
              <a:rPr lang="en-US" sz="1800" dirty="0" smtClean="0">
                <a:ea typeface="Calibri" panose="020F0502020204030204" pitchFamily="34" charset="0"/>
                <a:cs typeface="Arial" panose="020B0604020202020204" pitchFamily="34" charset="0"/>
              </a:rPr>
              <a:t>for </a:t>
            </a:r>
            <a:r>
              <a:rPr lang="en-US" sz="1800" b="1" dirty="0" smtClean="0">
                <a:ea typeface="Calibri" panose="020F0502020204030204" pitchFamily="34" charset="0"/>
                <a:cs typeface="Arial" panose="020B0604020202020204" pitchFamily="34" charset="0"/>
              </a:rPr>
              <a:t>NEW</a:t>
            </a:r>
            <a:r>
              <a:rPr lang="en-US" sz="1800" dirty="0" smtClean="0">
                <a:ea typeface="Calibri" panose="020F0502020204030204" pitchFamily="34" charset="0"/>
                <a:cs typeface="Arial" panose="020B0604020202020204" pitchFamily="34" charset="0"/>
              </a:rPr>
              <a:t> machinery </a:t>
            </a:r>
            <a:r>
              <a:rPr lang="en-US" sz="1800" dirty="0">
                <a:ea typeface="Calibri" panose="020F0502020204030204" pitchFamily="34" charset="0"/>
                <a:cs typeface="Arial" panose="020B0604020202020204" pitchFamily="34" charset="0"/>
              </a:rPr>
              <a:t>and ICT equipment such as computers, computer software, servers, printers, scanners, and </a:t>
            </a:r>
            <a:r>
              <a:rPr lang="en-US" sz="1800" dirty="0" smtClean="0">
                <a:ea typeface="Calibri" panose="020F0502020204030204" pitchFamily="34" charset="0"/>
                <a:cs typeface="Arial" panose="020B0604020202020204" pitchFamily="34" charset="0"/>
              </a:rPr>
              <a:t>photocopiers;</a:t>
            </a:r>
            <a:endParaRPr lang="el-GR" sz="1800" dirty="0" smtClean="0">
              <a:ea typeface="Calibri" panose="020F0502020204030204" pitchFamily="34" charset="0"/>
              <a:cs typeface="Times New Roman" panose="02020603050405020304" pitchFamily="18" charset="0"/>
            </a:endParaRPr>
          </a:p>
          <a:p>
            <a:pPr marL="628650">
              <a:lnSpc>
                <a:spcPct val="150000"/>
              </a:lnSpc>
              <a:spcBef>
                <a:spcPts val="554"/>
              </a:spcBef>
              <a:spcAft>
                <a:spcPts val="923"/>
              </a:spcAft>
              <a:buClr>
                <a:srgbClr val="002060"/>
              </a:buClr>
              <a:buSzPct val="100000"/>
              <a:buFont typeface="Wingdings" panose="05000000000000000000" pitchFamily="2" charset="2"/>
              <a:buChar char="Ø"/>
            </a:pPr>
            <a:r>
              <a:rPr lang="en-US" sz="1800" dirty="0" smtClean="0">
                <a:ea typeface="Calibri" panose="020F0502020204030204" pitchFamily="34" charset="0"/>
                <a:cs typeface="Arial" panose="020B0604020202020204" pitchFamily="34" charset="0"/>
              </a:rPr>
              <a:t>For the purposes of the determination of the amount of aid for the above eligible costs, the actual costs incurred should be taken into account on the basis of documented and supporting financial documents such as invoices, receipts, attestations etc.</a:t>
            </a:r>
          </a:p>
          <a:p>
            <a:pPr>
              <a:lnSpc>
                <a:spcPct val="150000"/>
              </a:lnSpc>
              <a:spcBef>
                <a:spcPts val="554"/>
              </a:spcBef>
              <a:spcAft>
                <a:spcPts val="923"/>
              </a:spcAft>
              <a:buClr>
                <a:srgbClr val="002060"/>
              </a:buClr>
              <a:buSzPct val="100000"/>
            </a:pPr>
            <a:endParaRPr lang="el-GR" sz="1292"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499774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0"/>
            <a:ext cx="8229600" cy="610472"/>
          </a:xfrm>
        </p:spPr>
        <p:txBody>
          <a:bodyPr>
            <a:normAutofit/>
          </a:bodyPr>
          <a:lstStyle/>
          <a:p>
            <a:r>
              <a:rPr lang="en-US" kern="0" dirty="0">
                <a:solidFill>
                  <a:srgbClr val="365F91"/>
                </a:solidFill>
                <a:ea typeface="Times New Roman" panose="02020603050405020304" pitchFamily="18" charset="0"/>
                <a:cs typeface="+mn-cs"/>
              </a:rPr>
              <a:t>Renewable Energy Sources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27</a:t>
            </a:fld>
            <a:endParaRPr lang="en-US" dirty="0"/>
          </a:p>
        </p:txBody>
      </p:sp>
      <p:sp>
        <p:nvSpPr>
          <p:cNvPr id="5" name="Content Placeholder 4"/>
          <p:cNvSpPr>
            <a:spLocks noGrp="1"/>
          </p:cNvSpPr>
          <p:nvPr>
            <p:ph idx="1"/>
          </p:nvPr>
        </p:nvSpPr>
        <p:spPr>
          <a:xfrm>
            <a:off x="123646" y="781459"/>
            <a:ext cx="8522533" cy="3565720"/>
          </a:xfrm>
          <a:prstGeom prst="rect">
            <a:avLst/>
          </a:prstGeom>
        </p:spPr>
        <p:txBody>
          <a:bodyPr wrap="square">
            <a:spAutoFit/>
          </a:bodyPr>
          <a:lstStyle/>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1800" dirty="0">
                <a:latin typeface="+mj-lt"/>
                <a:ea typeface="Calibri" panose="020F0502020204030204" pitchFamily="34" charset="0"/>
                <a:cs typeface="Arial" panose="020B0604020202020204" pitchFamily="34" charset="0"/>
              </a:rPr>
              <a:t>The Strategic Investor can install a Renewable Energy Power system (REP) of a capacity of up to 5MW, which will work with the Auto production method using the electricity generated by the system exclusively for the purposes of own consumption </a:t>
            </a:r>
          </a:p>
          <a:p>
            <a:pPr marL="0" indent="0" algn="just">
              <a:lnSpc>
                <a:spcPct val="150000"/>
              </a:lnSpc>
              <a:spcBef>
                <a:spcPts val="554"/>
              </a:spcBef>
              <a:spcAft>
                <a:spcPts val="923"/>
              </a:spcAft>
              <a:buClr>
                <a:srgbClr val="002060"/>
              </a:buClr>
              <a:buSzPct val="100000"/>
              <a:buNone/>
            </a:pPr>
            <a:r>
              <a:rPr lang="en-US" sz="1800" dirty="0">
                <a:latin typeface="+mj-lt"/>
                <a:ea typeface="Calibri" panose="020F0502020204030204" pitchFamily="34" charset="0"/>
                <a:cs typeface="Arial" panose="020B0604020202020204" pitchFamily="34" charset="0"/>
              </a:rPr>
              <a:t>The consumption of net electricity produced </a:t>
            </a:r>
            <a:r>
              <a:rPr lang="en-US" sz="1800" dirty="0" smtClean="0">
                <a:latin typeface="+mj-lt"/>
                <a:ea typeface="Calibri" panose="020F0502020204030204" pitchFamily="34" charset="0"/>
                <a:cs typeface="Arial" panose="020B0604020202020204" pitchFamily="34" charset="0"/>
              </a:rPr>
              <a:t>will </a:t>
            </a:r>
            <a:r>
              <a:rPr lang="en-US" sz="1800" dirty="0">
                <a:latin typeface="+mj-lt"/>
                <a:ea typeface="Calibri" panose="020F0502020204030204" pitchFamily="34" charset="0"/>
                <a:cs typeface="Arial" panose="020B0604020202020204" pitchFamily="34" charset="0"/>
              </a:rPr>
              <a:t>be measured and will be charged by the vendor, (at this stage the Cyprus Electricity Authority) at the applicable </a:t>
            </a:r>
            <a:r>
              <a:rPr lang="en-US" sz="1800" dirty="0" smtClean="0">
                <a:latin typeface="+mj-lt"/>
                <a:ea typeface="Calibri" panose="020F0502020204030204" pitchFamily="34" charset="0"/>
                <a:cs typeface="Arial" panose="020B0604020202020204" pitchFamily="34" charset="0"/>
              </a:rPr>
              <a:t>rates. </a:t>
            </a:r>
            <a:r>
              <a:rPr lang="en-US" sz="1800" dirty="0">
                <a:latin typeface="+mj-lt"/>
                <a:ea typeface="Calibri" panose="020F0502020204030204" pitchFamily="34" charset="0"/>
                <a:cs typeface="Arial" panose="020B0604020202020204" pitchFamily="34" charset="0"/>
              </a:rPr>
              <a:t>Telemetry system installation and data capture for both producing and consuming separately is mandatory, and the cost of this including the cost for the purchase and installation of the meters will fully fall on the Strategic Investor. </a:t>
            </a:r>
            <a:endParaRPr lang="el-GR" sz="1800" dirty="0">
              <a:latin typeface="+mj-lt"/>
              <a:ea typeface="Calibri" panose="020F0502020204030204" pitchFamily="34" charset="0"/>
              <a:cs typeface="Times New Roman" panose="02020603050405020304" pitchFamily="18" charset="0"/>
            </a:endParaRPr>
          </a:p>
        </p:txBody>
      </p:sp>
      <p:pic>
        <p:nvPicPr>
          <p:cNvPr id="8" name="Picture 7" descr="soalr.png"/>
          <p:cNvPicPr>
            <a:picLocks noChangeAspect="1"/>
          </p:cNvPicPr>
          <p:nvPr/>
        </p:nvPicPr>
        <p:blipFill>
          <a:blip r:embed="rId2"/>
          <a:stretch>
            <a:fillRect/>
          </a:stretch>
        </p:blipFill>
        <p:spPr>
          <a:xfrm>
            <a:off x="4712272" y="4100855"/>
            <a:ext cx="3359620" cy="22356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837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2287FF-6A54-3D4D-BB79-D472F5CBE654}" type="slidenum">
              <a:rPr lang="en-US" smtClean="0"/>
              <a:pPr/>
              <a:t>28</a:t>
            </a:fld>
            <a:endParaRPr lang="en-US" dirty="0"/>
          </a:p>
        </p:txBody>
      </p:sp>
      <p:sp>
        <p:nvSpPr>
          <p:cNvPr id="5" name="Content Placeholder 4"/>
          <p:cNvSpPr>
            <a:spLocks noGrp="1"/>
          </p:cNvSpPr>
          <p:nvPr>
            <p:ph idx="1"/>
          </p:nvPr>
        </p:nvSpPr>
        <p:spPr>
          <a:xfrm>
            <a:off x="394694" y="1797959"/>
            <a:ext cx="8334554" cy="2790508"/>
          </a:xfrm>
          <a:prstGeom prst="rect">
            <a:avLst/>
          </a:prstGeom>
        </p:spPr>
        <p:txBody>
          <a:bodyPr wrap="square">
            <a:spAutoFit/>
          </a:bodyPr>
          <a:lstStyle/>
          <a:p>
            <a:pPr marL="0" indent="0">
              <a:lnSpc>
                <a:spcPct val="150000"/>
              </a:lnSpc>
              <a:spcBef>
                <a:spcPts val="600"/>
              </a:spcBef>
              <a:spcAft>
                <a:spcPts val="1000"/>
              </a:spcAft>
              <a:buClr>
                <a:srgbClr val="002060"/>
              </a:buClr>
              <a:buSzPct val="100000"/>
              <a:buNone/>
            </a:pPr>
            <a:r>
              <a:rPr lang="en-US" sz="2800" b="1" dirty="0" smtClean="0">
                <a:latin typeface="+mn-lt"/>
                <a:ea typeface="Calibri" panose="020F0502020204030204" pitchFamily="34" charset="0"/>
                <a:cs typeface="Arial" panose="020B0604020202020204" pitchFamily="34" charset="0"/>
              </a:rPr>
              <a:t>In Conclusion</a:t>
            </a:r>
            <a:endParaRPr lang="en-US" dirty="0">
              <a:ea typeface="Calibri" panose="020F0502020204030204" pitchFamily="34" charset="0"/>
              <a:cs typeface="Arial" panose="020B0604020202020204" pitchFamily="34" charset="0"/>
            </a:endParaRPr>
          </a:p>
          <a:p>
            <a:pPr marL="0" indent="0" algn="just">
              <a:lnSpc>
                <a:spcPct val="150000"/>
              </a:lnSpc>
              <a:spcBef>
                <a:spcPts val="600"/>
              </a:spcBef>
              <a:spcAft>
                <a:spcPts val="1000"/>
              </a:spcAft>
              <a:buClr>
                <a:srgbClr val="002060"/>
              </a:buClr>
              <a:buSzPct val="100000"/>
              <a:buNone/>
            </a:pPr>
            <a:r>
              <a:rPr lang="en-US" sz="2000" dirty="0" smtClean="0">
                <a:ea typeface="Calibri" panose="020F0502020204030204" pitchFamily="34" charset="0"/>
                <a:cs typeface="Arial" panose="020B0604020202020204" pitchFamily="34" charset="0"/>
              </a:rPr>
              <a:t>T</a:t>
            </a:r>
            <a:r>
              <a:rPr lang="en-US" sz="2000" dirty="0" smtClean="0">
                <a:latin typeface="+mn-lt"/>
                <a:ea typeface="Calibri" panose="020F0502020204030204" pitchFamily="34" charset="0"/>
                <a:cs typeface="Arial" panose="020B0604020202020204" pitchFamily="34" charset="0"/>
              </a:rPr>
              <a:t>he </a:t>
            </a:r>
            <a:r>
              <a:rPr lang="en-US" sz="2000" dirty="0">
                <a:latin typeface="+mn-lt"/>
                <a:ea typeface="Calibri" panose="020F0502020204030204" pitchFamily="34" charset="0"/>
                <a:cs typeface="Arial" panose="020B0604020202020204" pitchFamily="34" charset="0"/>
              </a:rPr>
              <a:t>Government through the </a:t>
            </a:r>
            <a:r>
              <a:rPr lang="en-US" sz="2000" dirty="0" smtClean="0">
                <a:latin typeface="+mn-lt"/>
                <a:ea typeface="Calibri" panose="020F0502020204030204" pitchFamily="34" charset="0"/>
                <a:cs typeface="Arial" panose="020B0604020202020204" pitchFamily="34" charset="0"/>
              </a:rPr>
              <a:t>Ministry </a:t>
            </a:r>
            <a:r>
              <a:rPr lang="en-US" sz="2000" dirty="0">
                <a:latin typeface="+mn-lt"/>
                <a:ea typeface="Calibri" panose="020F0502020204030204" pitchFamily="34" charset="0"/>
                <a:cs typeface="Arial" panose="020B0604020202020204" pitchFamily="34" charset="0"/>
              </a:rPr>
              <a:t>is committed to provide all necessary facilities to the Strategic Investor regarding the authorization </a:t>
            </a:r>
            <a:r>
              <a:rPr lang="en-US" sz="2000" dirty="0" smtClean="0">
                <a:latin typeface="+mn-lt"/>
                <a:ea typeface="Calibri" panose="020F0502020204030204" pitchFamily="34" charset="0"/>
                <a:cs typeface="Arial" panose="020B0604020202020204" pitchFamily="34" charset="0"/>
              </a:rPr>
              <a:t>procedures as </a:t>
            </a:r>
            <a:r>
              <a:rPr lang="en-US" sz="2000" dirty="0">
                <a:latin typeface="+mn-lt"/>
                <a:ea typeface="Calibri" panose="020F0502020204030204" pitchFamily="34" charset="0"/>
                <a:cs typeface="Arial" panose="020B0604020202020204" pitchFamily="34" charset="0"/>
              </a:rPr>
              <a:t>well as any other </a:t>
            </a:r>
            <a:r>
              <a:rPr lang="en-US" sz="2000" dirty="0" smtClean="0">
                <a:latin typeface="+mn-lt"/>
                <a:ea typeface="Calibri" panose="020F0502020204030204" pitchFamily="34" charset="0"/>
                <a:cs typeface="Arial" panose="020B0604020202020204" pitchFamily="34" charset="0"/>
              </a:rPr>
              <a:t>issues in </a:t>
            </a:r>
            <a:r>
              <a:rPr lang="en-US" sz="2000" dirty="0">
                <a:latin typeface="+mn-lt"/>
                <a:ea typeface="Calibri" panose="020F0502020204030204" pitchFamily="34" charset="0"/>
                <a:cs typeface="Arial" panose="020B0604020202020204" pitchFamily="34" charset="0"/>
              </a:rPr>
              <a:t>which the Government Departments/agencies may be involved. </a:t>
            </a:r>
            <a:endParaRPr lang="el-GR"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196030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cpapacharalambous\Desktop\MARKETING &amp; CIPA Documents\Marketing Material\Pictures\SAIL.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3722688" cy="687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Content Placeholder 1"/>
          <p:cNvSpPr txBox="1">
            <a:spLocks/>
          </p:cNvSpPr>
          <p:nvPr/>
        </p:nvSpPr>
        <p:spPr>
          <a:xfrm>
            <a:off x="4948238" y="1042988"/>
            <a:ext cx="3092450" cy="79057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5725" indent="23813" algn="just" fontAlgn="auto">
              <a:spcAft>
                <a:spcPts val="0"/>
              </a:spcAft>
              <a:buFont typeface="Arial" charset="0"/>
              <a:buNone/>
              <a:defRPr/>
            </a:pPr>
            <a:endParaRPr lang="en-GB" sz="4000" b="1" dirty="0" smtClean="0">
              <a:solidFill>
                <a:schemeClr val="tx1">
                  <a:lumMod val="65000"/>
                  <a:lumOff val="35000"/>
                </a:schemeClr>
              </a:solidFill>
            </a:endParaRPr>
          </a:p>
          <a:p>
            <a:pPr marL="85725" indent="23813" algn="just" fontAlgn="auto">
              <a:spcAft>
                <a:spcPts val="0"/>
              </a:spcAft>
              <a:buFont typeface="Arial" charset="0"/>
              <a:buNone/>
              <a:defRPr/>
            </a:pPr>
            <a:endParaRPr lang="el-GR" sz="4000" b="1" dirty="0" smtClean="0">
              <a:solidFill>
                <a:schemeClr val="tx1">
                  <a:lumMod val="65000"/>
                  <a:lumOff val="35000"/>
                </a:schemeClr>
              </a:solidFill>
            </a:endParaRPr>
          </a:p>
        </p:txBody>
      </p:sp>
      <p:sp>
        <p:nvSpPr>
          <p:cNvPr id="10" name="Rectangle 9"/>
          <p:cNvSpPr/>
          <p:nvPr/>
        </p:nvSpPr>
        <p:spPr>
          <a:xfrm>
            <a:off x="3935413" y="4876800"/>
            <a:ext cx="5208587" cy="1168400"/>
          </a:xfrm>
          <a:prstGeom prst="rect">
            <a:avLst/>
          </a:prstGeom>
        </p:spPr>
        <p:txBody>
          <a:bodyPr>
            <a:spAutoFit/>
          </a:bodyPr>
          <a:lstStyle/>
          <a:p>
            <a:pPr marL="85725" indent="23813" algn="ctr" fontAlgn="auto">
              <a:spcBef>
                <a:spcPts val="0"/>
              </a:spcBef>
              <a:spcAft>
                <a:spcPts val="0"/>
              </a:spcAft>
              <a:buFont typeface="Arial" charset="0"/>
              <a:buNone/>
              <a:defRPr/>
            </a:pPr>
            <a:r>
              <a:rPr lang="en-GB" b="1" dirty="0">
                <a:solidFill>
                  <a:schemeClr val="bg1">
                    <a:lumMod val="50000"/>
                  </a:schemeClr>
                </a:solidFill>
                <a:latin typeface="+mn-lt"/>
                <a:cs typeface="+mn-cs"/>
              </a:rPr>
              <a:t>Tel: </a:t>
            </a:r>
            <a:r>
              <a:rPr lang="el-GR" b="1" dirty="0">
                <a:solidFill>
                  <a:schemeClr val="bg1">
                    <a:lumMod val="50000"/>
                  </a:schemeClr>
                </a:solidFill>
                <a:latin typeface="+mn-lt"/>
                <a:cs typeface="+mn-cs"/>
              </a:rPr>
              <a:t>+357-22-441133</a:t>
            </a:r>
            <a:r>
              <a:rPr lang="en-GB" sz="2400" b="1" dirty="0">
                <a:solidFill>
                  <a:schemeClr val="bg1">
                    <a:lumMod val="50000"/>
                  </a:schemeClr>
                </a:solidFill>
                <a:latin typeface="+mn-lt"/>
                <a:cs typeface="+mn-cs"/>
              </a:rPr>
              <a:t>   </a:t>
            </a:r>
            <a:r>
              <a:rPr lang="en-GB" sz="2200" dirty="0">
                <a:solidFill>
                  <a:schemeClr val="bg1">
                    <a:lumMod val="50000"/>
                  </a:schemeClr>
                </a:solidFill>
                <a:latin typeface="+mn-lt"/>
                <a:cs typeface="+mn-cs"/>
              </a:rPr>
              <a:t>info@investcyprus.org.cy</a:t>
            </a:r>
          </a:p>
          <a:p>
            <a:pPr marL="85725" indent="23813" algn="ctr" fontAlgn="auto">
              <a:spcBef>
                <a:spcPts val="0"/>
              </a:spcBef>
              <a:spcAft>
                <a:spcPts val="0"/>
              </a:spcAft>
              <a:buFont typeface="Arial" charset="0"/>
              <a:buNone/>
              <a:defRPr/>
            </a:pPr>
            <a:r>
              <a:rPr lang="en-GB" sz="2400" b="1" dirty="0">
                <a:solidFill>
                  <a:srgbClr val="0066CC"/>
                </a:solidFill>
                <a:latin typeface="+mn-lt"/>
                <a:cs typeface="+mn-cs"/>
              </a:rPr>
              <a:t>www.investcyprus.org.cy</a:t>
            </a:r>
          </a:p>
        </p:txBody>
      </p:sp>
      <p:pic>
        <p:nvPicPr>
          <p:cNvPr id="39941" name="Picture 4"/>
          <p:cNvPicPr>
            <a:picLocks noChangeAspect="1"/>
          </p:cNvPicPr>
          <p:nvPr/>
        </p:nvPicPr>
        <p:blipFill>
          <a:blip r:embed="rId4">
            <a:extLst>
              <a:ext uri="{28A0092B-C50C-407E-A947-70E740481C1C}">
                <a14:useLocalDpi xmlns="" xmlns:a14="http://schemas.microsoft.com/office/drawing/2010/main" val="0"/>
              </a:ext>
            </a:extLst>
          </a:blip>
          <a:srcRect/>
          <a:stretch>
            <a:fillRect/>
          </a:stretch>
        </p:blipFill>
        <p:spPr bwMode="auto">
          <a:xfrm>
            <a:off x="5411369" y="3384033"/>
            <a:ext cx="2419227" cy="1492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5411369" y="2220277"/>
            <a:ext cx="2823229" cy="646331"/>
          </a:xfrm>
          <a:prstGeom prst="rect">
            <a:avLst/>
          </a:prstGeom>
          <a:noFill/>
        </p:spPr>
        <p:txBody>
          <a:bodyPr wrap="square" rtlCol="0">
            <a:spAutoFit/>
          </a:bodyPr>
          <a:lstStyle/>
          <a:p>
            <a:r>
              <a:rPr lang="en-US" sz="3600" b="1" dirty="0" smtClean="0">
                <a:solidFill>
                  <a:schemeClr val="tx1">
                    <a:lumMod val="50000"/>
                    <a:lumOff val="50000"/>
                  </a:schemeClr>
                </a:solidFill>
              </a:rPr>
              <a:t>Thank You!</a:t>
            </a:r>
            <a:endParaRPr lang="el-GR" sz="3600" b="1" dirty="0">
              <a:solidFill>
                <a:schemeClr val="tx1">
                  <a:lumMod val="50000"/>
                  <a:lumOff val="50000"/>
                </a:schemeClr>
              </a:solidFill>
            </a:endParaRPr>
          </a:p>
        </p:txBody>
      </p:sp>
      <p:pic>
        <p:nvPicPr>
          <p:cNvPr id="7" name="Picture 6"/>
          <p:cNvPicPr/>
          <p:nvPr/>
        </p:nvPicPr>
        <p:blipFill>
          <a:blip r:embed="rId5" cstate="print">
            <a:extLst>
              <a:ext uri="{28A0092B-C50C-407E-A947-70E740481C1C}">
                <a14:useLocalDpi xmlns="" xmlns:a14="http://schemas.microsoft.com/office/drawing/2010/main" val="0"/>
              </a:ext>
            </a:extLst>
          </a:blip>
          <a:srcRect b="15766"/>
          <a:stretch>
            <a:fillRect/>
          </a:stretch>
        </p:blipFill>
        <p:spPr bwMode="auto">
          <a:xfrm>
            <a:off x="4207247" y="284986"/>
            <a:ext cx="1336529" cy="719530"/>
          </a:xfrm>
          <a:prstGeom prst="rect">
            <a:avLst/>
          </a:prstGeom>
          <a:solidFill>
            <a:srgbClr val="FFFFFF"/>
          </a:solidFill>
          <a:ln>
            <a:noFill/>
          </a:ln>
          <a:effectLst/>
        </p:spPr>
      </p:pic>
      <p:pic>
        <p:nvPicPr>
          <p:cNvPr id="8" name="Picture 7" descr="Logo-MCIT.jpg"/>
          <p:cNvPicPr>
            <a:picLocks noChangeAspect="1"/>
          </p:cNvPicPr>
          <p:nvPr/>
        </p:nvPicPr>
        <p:blipFill>
          <a:blip r:embed="rId6" cstate="print"/>
          <a:stretch>
            <a:fillRect/>
          </a:stretch>
        </p:blipFill>
        <p:spPr>
          <a:xfrm>
            <a:off x="7767304" y="211238"/>
            <a:ext cx="934588" cy="846287"/>
          </a:xfrm>
          <a:prstGeom prst="rect">
            <a:avLst/>
          </a:prstGeom>
        </p:spPr>
      </p:pic>
      <p:sp>
        <p:nvSpPr>
          <p:cNvPr id="11" name="TextBox 10"/>
          <p:cNvSpPr txBox="1"/>
          <p:nvPr/>
        </p:nvSpPr>
        <p:spPr>
          <a:xfrm>
            <a:off x="7361044" y="990321"/>
            <a:ext cx="1747108" cy="461665"/>
          </a:xfrm>
          <a:prstGeom prst="rect">
            <a:avLst/>
          </a:prstGeom>
          <a:noFill/>
        </p:spPr>
        <p:txBody>
          <a:bodyPr wrap="square" rtlCol="0">
            <a:spAutoFit/>
          </a:bodyPr>
          <a:lstStyle/>
          <a:p>
            <a:pPr algn="ctr"/>
            <a:r>
              <a:rPr lang="en-US" sz="800" cap="all" spc="250" dirty="0" smtClean="0">
                <a:solidFill>
                  <a:schemeClr val="tx2"/>
                </a:solidFill>
                <a:cs typeface="Calibri" pitchFamily="34" charset="0"/>
              </a:rPr>
              <a:t>Ministry of energy, commerce, industry and tourism</a:t>
            </a:r>
            <a:endParaRPr lang="el-GR" sz="800" cap="all" spc="250" dirty="0" smtClean="0">
              <a:solidFill>
                <a:schemeClr val="tx2"/>
              </a:solidFill>
              <a:cs typeface="Calibri" pitchFamily="34" charset="0"/>
            </a:endParaRPr>
          </a:p>
        </p:txBody>
      </p:sp>
      <p:sp>
        <p:nvSpPr>
          <p:cNvPr id="12" name="TextBox 11"/>
          <p:cNvSpPr txBox="1"/>
          <p:nvPr/>
        </p:nvSpPr>
        <p:spPr>
          <a:xfrm>
            <a:off x="4323436" y="1051877"/>
            <a:ext cx="1104150" cy="338554"/>
          </a:xfrm>
          <a:prstGeom prst="rect">
            <a:avLst/>
          </a:prstGeom>
          <a:noFill/>
        </p:spPr>
        <p:txBody>
          <a:bodyPr wrap="square" rtlCol="0">
            <a:spAutoFit/>
          </a:bodyPr>
          <a:lstStyle/>
          <a:p>
            <a:pPr algn="ctr"/>
            <a:r>
              <a:rPr lang="en-US" sz="800" cap="all" spc="250" dirty="0" smtClean="0">
                <a:solidFill>
                  <a:schemeClr val="tx2"/>
                </a:solidFill>
                <a:cs typeface="Calibri" pitchFamily="34" charset="0"/>
              </a:rPr>
              <a:t>Republic of cyprus</a:t>
            </a:r>
          </a:p>
        </p:txBody>
      </p:sp>
      <p:sp>
        <p:nvSpPr>
          <p:cNvPr id="2" name="Slide Number Placeholder 1"/>
          <p:cNvSpPr>
            <a:spLocks noGrp="1"/>
          </p:cNvSpPr>
          <p:nvPr>
            <p:ph type="sldNum" sz="quarter" idx="12"/>
          </p:nvPr>
        </p:nvSpPr>
        <p:spPr/>
        <p:txBody>
          <a:bodyPr/>
          <a:lstStyle/>
          <a:p>
            <a:fld id="{FD2287FF-6A54-3D4D-BB79-D472F5CBE654}" type="slidenum">
              <a:rPr lang="en-US" smtClean="0"/>
              <a:pPr/>
              <a:t>29</a:t>
            </a:fld>
            <a:endParaRPr lang="en-US" dirty="0"/>
          </a:p>
        </p:txBody>
      </p:sp>
    </p:spTree>
    <p:extLst>
      <p:ext uri="{BB962C8B-B14F-4D97-AF65-F5344CB8AC3E}">
        <p14:creationId xmlns="" xmlns:p14="http://schemas.microsoft.com/office/powerpoint/2010/main" val="269748416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2287FF-6A54-3D4D-BB79-D472F5CBE654}" type="slidenum">
              <a:rPr lang="en-US" smtClean="0"/>
              <a:pPr/>
              <a:t>3</a:t>
            </a:fld>
            <a:endParaRPr lang="en-US" dirty="0"/>
          </a:p>
        </p:txBody>
      </p:sp>
      <p:sp>
        <p:nvSpPr>
          <p:cNvPr id="6" name="Content Placeholder 5"/>
          <p:cNvSpPr>
            <a:spLocks noGrp="1"/>
          </p:cNvSpPr>
          <p:nvPr>
            <p:ph idx="1"/>
          </p:nvPr>
        </p:nvSpPr>
        <p:spPr>
          <a:xfrm>
            <a:off x="1192116" y="580248"/>
            <a:ext cx="6749056" cy="1146211"/>
          </a:xfrm>
          <a:prstGeom prst="rect">
            <a:avLst/>
          </a:prstGeom>
        </p:spPr>
        <p:txBody>
          <a:bodyPr wrap="square">
            <a:spAutoFit/>
          </a:bodyPr>
          <a:lstStyle/>
          <a:p>
            <a:pPr marL="0" indent="0">
              <a:lnSpc>
                <a:spcPct val="107000"/>
              </a:lnSpc>
              <a:spcBef>
                <a:spcPts val="1108"/>
              </a:spcBef>
              <a:buNone/>
            </a:pPr>
            <a:r>
              <a:rPr lang="en-US" sz="3200" kern="0" dirty="0" smtClean="0">
                <a:solidFill>
                  <a:srgbClr val="365F91"/>
                </a:solidFill>
                <a:latin typeface="+mj-lt"/>
                <a:ea typeface="Times New Roman" panose="02020603050405020304" pitchFamily="18" charset="0"/>
              </a:rPr>
              <a:t>Incentives </a:t>
            </a:r>
            <a:r>
              <a:rPr lang="en-US" sz="3200" kern="0" dirty="0">
                <a:solidFill>
                  <a:srgbClr val="365F91"/>
                </a:solidFill>
                <a:latin typeface="+mj-lt"/>
                <a:ea typeface="Times New Roman" panose="02020603050405020304" pitchFamily="18" charset="0"/>
              </a:rPr>
              <a:t>already provided in existing </a:t>
            </a:r>
            <a:r>
              <a:rPr lang="en-US" sz="3200" kern="0" dirty="0" smtClean="0">
                <a:solidFill>
                  <a:srgbClr val="365F91"/>
                </a:solidFill>
                <a:latin typeface="+mj-lt"/>
                <a:ea typeface="Times New Roman" panose="02020603050405020304" pitchFamily="18" charset="0"/>
              </a:rPr>
              <a:t>legislation and proposed amendments</a:t>
            </a:r>
            <a:endParaRPr lang="el-GR" sz="3200" kern="0" dirty="0">
              <a:solidFill>
                <a:srgbClr val="365F91"/>
              </a:solidFill>
              <a:latin typeface="+mj-lt"/>
              <a:ea typeface="Times New Roman" panose="02020603050405020304" pitchFamily="18" charset="0"/>
            </a:endParaRPr>
          </a:p>
        </p:txBody>
      </p:sp>
      <p:pic>
        <p:nvPicPr>
          <p:cNvPr id="5" name="Picture 2" descr="http://www.newulmedc.com/sites/default/files/styles/page-header-image/public/Incentives.jpg?itok=3m5gPyR0"/>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05794" y="2169306"/>
            <a:ext cx="8521700" cy="26187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4</a:t>
            </a:fld>
            <a:endParaRPr lang="en-US" dirty="0"/>
          </a:p>
        </p:txBody>
      </p:sp>
      <p:sp>
        <p:nvSpPr>
          <p:cNvPr id="5" name="Content Placeholder 4"/>
          <p:cNvSpPr>
            <a:spLocks noGrp="1"/>
          </p:cNvSpPr>
          <p:nvPr>
            <p:ph idx="1"/>
          </p:nvPr>
        </p:nvSpPr>
        <p:spPr>
          <a:xfrm>
            <a:off x="123647" y="1153342"/>
            <a:ext cx="8391704" cy="3978012"/>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Exemption from income tax</a:t>
            </a:r>
            <a:r>
              <a:rPr lang="en-US" sz="2000" dirty="0">
                <a:ea typeface="Calibri" panose="020F0502020204030204" pitchFamily="34" charset="0"/>
                <a:cs typeface="Times New Roman" panose="02020603050405020304" pitchFamily="18" charset="0"/>
              </a:rPr>
              <a:t>, for a period of five years, </a:t>
            </a:r>
            <a:r>
              <a:rPr lang="en-US" sz="2000" dirty="0">
                <a:ea typeface="Calibri" panose="020F0502020204030204" pitchFamily="34" charset="0"/>
                <a:cs typeface="Arial" panose="020B0604020202020204" pitchFamily="34" charset="0"/>
              </a:rPr>
              <a:t>of </a:t>
            </a:r>
            <a:r>
              <a:rPr lang="en-US" sz="2000" dirty="0" smtClean="0">
                <a:ea typeface="Calibri" panose="020F0502020204030204" pitchFamily="34" charset="0"/>
                <a:cs typeface="Arial" panose="020B0604020202020204" pitchFamily="34" charset="0"/>
              </a:rPr>
              <a:t>50</a:t>
            </a:r>
            <a:r>
              <a:rPr lang="en-US" sz="2000" dirty="0">
                <a:ea typeface="Calibri" panose="020F0502020204030204" pitchFamily="34" charset="0"/>
                <a:cs typeface="Times New Roman" panose="02020603050405020304" pitchFamily="18" charset="0"/>
              </a:rPr>
              <a:t>% of the </a:t>
            </a:r>
            <a:r>
              <a:rPr lang="en-US" sz="2000" dirty="0">
                <a:ea typeface="Calibri" panose="020F0502020204030204" pitchFamily="34" charset="0"/>
                <a:cs typeface="Arial" panose="020B0604020202020204" pitchFamily="34" charset="0"/>
              </a:rPr>
              <a:t>individual's remuneration </a:t>
            </a:r>
            <a:r>
              <a:rPr lang="en-US" sz="2000" dirty="0" smtClean="0">
                <a:ea typeface="Calibri" panose="020F0502020204030204" pitchFamily="34" charset="0"/>
                <a:cs typeface="Arial" panose="020B0604020202020204" pitchFamily="34" charset="0"/>
              </a:rPr>
              <a:t>from </a:t>
            </a:r>
            <a:r>
              <a:rPr lang="en-US" sz="2000" dirty="0">
                <a:ea typeface="Calibri" panose="020F0502020204030204" pitchFamily="34" charset="0"/>
                <a:cs typeface="Arial" panose="020B0604020202020204" pitchFamily="34" charset="0"/>
              </a:rPr>
              <a:t>his employment in the Republic of </a:t>
            </a:r>
            <a:r>
              <a:rPr lang="en-US" sz="2000" dirty="0" smtClean="0">
                <a:ea typeface="Calibri" panose="020F0502020204030204" pitchFamily="34" charset="0"/>
                <a:cs typeface="Arial" panose="020B0604020202020204" pitchFamily="34" charset="0"/>
              </a:rPr>
              <a:t>Cyprus</a:t>
            </a:r>
            <a:r>
              <a:rPr lang="en-US" sz="2000" dirty="0" smtClean="0">
                <a:ea typeface="Calibri" panose="020F0502020204030204" pitchFamily="34" charset="0"/>
                <a:cs typeface="Times New Roman" panose="02020603050405020304" pitchFamily="18" charset="0"/>
              </a:rPr>
              <a:t>. </a:t>
            </a:r>
            <a:r>
              <a:rPr lang="en-US" sz="2000" dirty="0">
                <a:ea typeface="Calibri" panose="020F0502020204030204" pitchFamily="34" charset="0"/>
                <a:cs typeface="Times New Roman" panose="02020603050405020304" pitchFamily="18" charset="0"/>
              </a:rPr>
              <a:t>The individual should not have been a resident of the Republic of Cyprus prior to </a:t>
            </a:r>
            <a:r>
              <a:rPr lang="en-US" sz="2000" dirty="0">
                <a:ea typeface="Calibri" panose="020F0502020204030204" pitchFamily="34" charset="0"/>
                <a:cs typeface="Arial" panose="020B0604020202020204" pitchFamily="34" charset="0"/>
              </a:rPr>
              <a:t>commencement of his </a:t>
            </a:r>
            <a:r>
              <a:rPr lang="en-US" sz="2000" dirty="0" smtClean="0">
                <a:ea typeface="Calibri" panose="020F0502020204030204" pitchFamily="34" charset="0"/>
                <a:cs typeface="Arial" panose="020B0604020202020204" pitchFamily="34" charset="0"/>
              </a:rPr>
              <a:t>employment and </a:t>
            </a:r>
            <a:r>
              <a:rPr lang="en-US" sz="2000" dirty="0">
                <a:ea typeface="Calibri" panose="020F0502020204030204" pitchFamily="34" charset="0"/>
                <a:cs typeface="Arial" panose="020B0604020202020204" pitchFamily="34" charset="0"/>
              </a:rPr>
              <a:t>h</a:t>
            </a:r>
            <a:r>
              <a:rPr lang="en-US" sz="2000" dirty="0" smtClean="0">
                <a:ea typeface="Calibri" panose="020F0502020204030204" pitchFamily="34" charset="0"/>
                <a:cs typeface="Arial" panose="020B0604020202020204" pitchFamily="34" charset="0"/>
              </a:rPr>
              <a:t>is/her </a:t>
            </a:r>
            <a:r>
              <a:rPr lang="en-US" sz="2000" dirty="0">
                <a:ea typeface="Calibri" panose="020F0502020204030204" pitchFamily="34" charset="0"/>
                <a:cs typeface="Arial" panose="020B0604020202020204" pitchFamily="34" charset="0"/>
              </a:rPr>
              <a:t>annual earnings should exceed € 100.000</a:t>
            </a:r>
            <a:r>
              <a:rPr lang="en-US" sz="2000" dirty="0" smtClean="0">
                <a:ea typeface="Calibri" panose="020F0502020204030204" pitchFamily="34" charset="0"/>
                <a:cs typeface="Arial" panose="020B0604020202020204" pitchFamily="34" charset="0"/>
              </a:rPr>
              <a:t>.</a:t>
            </a:r>
            <a:endParaRPr lang="en-US" sz="2000" dirty="0">
              <a:ea typeface="Calibri" panose="020F0502020204030204" pitchFamily="34" charset="0"/>
              <a:cs typeface="Arial" panose="020B0604020202020204" pitchFamily="34" charset="0"/>
            </a:endParaRPr>
          </a:p>
          <a:p>
            <a:pPr marL="0" indent="0" algn="just">
              <a:lnSpc>
                <a:spcPct val="150000"/>
              </a:lnSpc>
              <a:spcBef>
                <a:spcPts val="554"/>
              </a:spcBef>
              <a:spcAft>
                <a:spcPts val="923"/>
              </a:spcAft>
              <a:buClr>
                <a:srgbClr val="002060"/>
              </a:buClr>
              <a:buSzPct val="100000"/>
              <a:buNone/>
            </a:pPr>
            <a:r>
              <a:rPr lang="en-US" sz="2000" b="1" u="sng" dirty="0">
                <a:ea typeface="Calibri" panose="020F0502020204030204" pitchFamily="34" charset="0"/>
                <a:cs typeface="Arial" panose="020B0604020202020204" pitchFamily="34" charset="0"/>
              </a:rPr>
              <a:t>Proposed Amendment</a:t>
            </a:r>
            <a:r>
              <a:rPr lang="en-US" sz="2000" dirty="0">
                <a:ea typeface="Calibri" panose="020F0502020204030204" pitchFamily="34" charset="0"/>
                <a:cs typeface="Arial" panose="020B0604020202020204" pitchFamily="34" charset="0"/>
              </a:rPr>
              <a:t>: extension of the five year period to a 10 year period. At the same time, provisions will be introduced for clarifications in order for that incentive not to be abused.</a:t>
            </a:r>
            <a:endParaRPr lang="el-GR"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299607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5</a:t>
            </a:fld>
            <a:endParaRPr lang="en-US" dirty="0"/>
          </a:p>
        </p:txBody>
      </p:sp>
      <p:sp>
        <p:nvSpPr>
          <p:cNvPr id="5" name="Content Placeholder 4"/>
          <p:cNvSpPr>
            <a:spLocks noGrp="1"/>
          </p:cNvSpPr>
          <p:nvPr>
            <p:ph idx="1"/>
          </p:nvPr>
        </p:nvSpPr>
        <p:spPr>
          <a:xfrm>
            <a:off x="164267" y="1339080"/>
            <a:ext cx="8522533" cy="3708708"/>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ea typeface="Calibri" panose="020F0502020204030204" pitchFamily="34" charset="0"/>
                <a:cs typeface="Arial" panose="020B0604020202020204" pitchFamily="34" charset="0"/>
              </a:rPr>
              <a:t>For employees </a:t>
            </a:r>
            <a:r>
              <a:rPr lang="en-US" sz="2000" dirty="0" smtClean="0">
                <a:ea typeface="Calibri" panose="020F0502020204030204" pitchFamily="34" charset="0"/>
                <a:cs typeface="Arial" panose="020B0604020202020204" pitchFamily="34" charset="0"/>
              </a:rPr>
              <a:t>earning less than €100.000 thousand and have not </a:t>
            </a:r>
            <a:r>
              <a:rPr lang="en-US" sz="2000" dirty="0">
                <a:ea typeface="Calibri" panose="020F0502020204030204" pitchFamily="34" charset="0"/>
                <a:cs typeface="Arial" panose="020B0604020202020204" pitchFamily="34" charset="0"/>
              </a:rPr>
              <a:t>been </a:t>
            </a:r>
            <a:r>
              <a:rPr lang="en-US" sz="2000" dirty="0" smtClean="0">
                <a:ea typeface="Calibri" panose="020F0502020204030204" pitchFamily="34" charset="0"/>
                <a:cs typeface="Arial" panose="020B0604020202020204" pitchFamily="34" charset="0"/>
              </a:rPr>
              <a:t>resident in </a:t>
            </a:r>
            <a:r>
              <a:rPr lang="en-US" sz="2000" dirty="0">
                <a:ea typeface="Calibri" panose="020F0502020204030204" pitchFamily="34" charset="0"/>
                <a:cs typeface="Arial" panose="020B0604020202020204" pitchFamily="34" charset="0"/>
              </a:rPr>
              <a:t>the Republic of Cyprus prior to commencement of their employment </a:t>
            </a:r>
            <a:r>
              <a:rPr lang="en-US" sz="2000" dirty="0" smtClean="0">
                <a:ea typeface="Calibri" panose="020F0502020204030204" pitchFamily="34" charset="0"/>
                <a:cs typeface="Arial" panose="020B0604020202020204" pitchFamily="34" charset="0"/>
              </a:rPr>
              <a:t>an </a:t>
            </a:r>
            <a:r>
              <a:rPr lang="en-US" sz="2000" dirty="0">
                <a:ea typeface="Calibri" panose="020F0502020204030204" pitchFamily="34" charset="0"/>
                <a:cs typeface="Arial" panose="020B0604020202020204" pitchFamily="34" charset="0"/>
              </a:rPr>
              <a:t>exemption of 20% of their remuneration </a:t>
            </a:r>
            <a:r>
              <a:rPr lang="en-US" sz="2000" dirty="0" smtClean="0">
                <a:ea typeface="Calibri" panose="020F0502020204030204" pitchFamily="34" charset="0"/>
                <a:cs typeface="Arial" panose="020B0604020202020204" pitchFamily="34" charset="0"/>
              </a:rPr>
              <a:t>is provided or </a:t>
            </a:r>
            <a:r>
              <a:rPr lang="en-US" sz="2000" dirty="0">
                <a:ea typeface="Calibri" panose="020F0502020204030204" pitchFamily="34" charset="0"/>
                <a:cs typeface="Arial" panose="020B0604020202020204" pitchFamily="34" charset="0"/>
              </a:rPr>
              <a:t>an exemption of an amount of €8.550 whichever is </a:t>
            </a:r>
            <a:r>
              <a:rPr lang="en-US" sz="2000" dirty="0" smtClean="0">
                <a:ea typeface="Calibri" panose="020F0502020204030204" pitchFamily="34" charset="0"/>
                <a:cs typeface="Arial" panose="020B0604020202020204" pitchFamily="34" charset="0"/>
              </a:rPr>
              <a:t>lower.</a:t>
            </a: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endParaRPr lang="en-US" sz="2000" dirty="0">
              <a:ea typeface="Calibri" panose="020F0502020204030204" pitchFamily="34" charset="0"/>
              <a:cs typeface="Arial" panose="020B0604020202020204" pitchFamily="34" charset="0"/>
            </a:endParaRPr>
          </a:p>
          <a:p>
            <a:pPr marL="0" lvl="2" indent="0" algn="just">
              <a:lnSpc>
                <a:spcPct val="150000"/>
              </a:lnSpc>
              <a:spcBef>
                <a:spcPts val="554"/>
              </a:spcBef>
              <a:spcAft>
                <a:spcPts val="923"/>
              </a:spcAft>
              <a:buClr>
                <a:srgbClr val="002060"/>
              </a:buClr>
              <a:buSzPct val="100000"/>
              <a:buNone/>
            </a:pPr>
            <a:r>
              <a:rPr lang="en-US" sz="2000" b="1" u="sng" dirty="0">
                <a:ea typeface="Calibri" panose="020F0502020204030204" pitchFamily="34" charset="0"/>
                <a:cs typeface="Arial" panose="020B0604020202020204" pitchFamily="34" charset="0"/>
              </a:rPr>
              <a:t>Proposed Amendment</a:t>
            </a:r>
            <a:r>
              <a:rPr lang="en-US" sz="2000" dirty="0">
                <a:ea typeface="Calibri" panose="020F0502020204030204" pitchFamily="34" charset="0"/>
                <a:cs typeface="Arial" panose="020B0604020202020204" pitchFamily="34" charset="0"/>
              </a:rPr>
              <a:t>: Extension of the three year period to five years </a:t>
            </a:r>
            <a:r>
              <a:rPr lang="en-US" sz="2000" dirty="0" smtClean="0">
                <a:ea typeface="Calibri" panose="020F0502020204030204" pitchFamily="34" charset="0"/>
                <a:cs typeface="Arial" panose="020B0604020202020204" pitchFamily="34" charset="0"/>
              </a:rPr>
              <a:t>up to the year 2020</a:t>
            </a:r>
            <a:r>
              <a:rPr lang="en-US" sz="2000" dirty="0">
                <a:ea typeface="Calibri" panose="020F0502020204030204" pitchFamily="34" charset="0"/>
                <a:cs typeface="Arial" panose="020B0604020202020204" pitchFamily="34" charset="0"/>
              </a:rPr>
              <a:t>.</a:t>
            </a:r>
            <a:endParaRPr lang="el-GR" sz="2000" dirty="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337143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6</a:t>
            </a:fld>
            <a:endParaRPr lang="en-US" dirty="0"/>
          </a:p>
        </p:txBody>
      </p:sp>
      <p:sp>
        <p:nvSpPr>
          <p:cNvPr id="5" name="Content Placeholder 4"/>
          <p:cNvSpPr>
            <a:spLocks noGrp="1"/>
          </p:cNvSpPr>
          <p:nvPr>
            <p:ph idx="1"/>
          </p:nvPr>
        </p:nvSpPr>
        <p:spPr>
          <a:xfrm>
            <a:off x="164267" y="1696267"/>
            <a:ext cx="8522533" cy="1669688"/>
          </a:xfrm>
          <a:prstGeom prst="rect">
            <a:avLst/>
          </a:prstGeom>
        </p:spPr>
        <p:txBody>
          <a:bodyPr wrap="square">
            <a:spAutoFit/>
          </a:bodyPr>
          <a:lstStyle/>
          <a:p>
            <a:pPr marL="263525" lvl="2" indent="-263525" algn="just">
              <a:lnSpc>
                <a:spcPct val="150000"/>
              </a:lnSpc>
              <a:spcBef>
                <a:spcPts val="554"/>
              </a:spcBef>
              <a:spcAft>
                <a:spcPts val="923"/>
              </a:spcAft>
              <a:buClr>
                <a:srgbClr val="002060"/>
              </a:buClr>
              <a:buSzPct val="100000"/>
              <a:buFont typeface="Arial" panose="020B0604020202020204" pitchFamily="34" charset="0"/>
              <a:buChar char="•"/>
            </a:pPr>
            <a:r>
              <a:rPr lang="en-US" sz="2000" b="1" dirty="0" smtClean="0">
                <a:ea typeface="Calibri" panose="020F0502020204030204" pitchFamily="34" charset="0"/>
                <a:cs typeface="Times New Roman" panose="02020603050405020304" pitchFamily="18" charset="0"/>
              </a:rPr>
              <a:t>Domicile  Status</a:t>
            </a:r>
          </a:p>
          <a:p>
            <a:pPr marL="0" lvl="2" indent="0" algn="just">
              <a:lnSpc>
                <a:spcPct val="150000"/>
              </a:lnSpc>
              <a:spcBef>
                <a:spcPts val="554"/>
              </a:spcBef>
              <a:spcAft>
                <a:spcPts val="923"/>
              </a:spcAft>
              <a:buClr>
                <a:srgbClr val="002060"/>
              </a:buClr>
              <a:buSzPct val="100000"/>
              <a:buNone/>
            </a:pPr>
            <a:r>
              <a:rPr lang="en-US" sz="2000" dirty="0" smtClean="0">
                <a:ea typeface="Calibri" panose="020F0502020204030204" pitchFamily="34" charset="0"/>
                <a:cs typeface="Times New Roman" panose="02020603050405020304" pitchFamily="18" charset="0"/>
              </a:rPr>
              <a:t>Non Domicile Cypriot tax residents are exempt from the Special Contribution for the defence tax on income from dividends, interest and rents. </a:t>
            </a: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4035488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solidFill>
                  <a:srgbClr val="365F91"/>
                </a:solidFill>
                <a:ea typeface="Times New Roman" panose="02020603050405020304" pitchFamily="18" charset="0"/>
              </a:rPr>
              <a:t>Existing Tax Incentives</a:t>
            </a:r>
            <a:endParaRPr lang="el-GR" dirty="0"/>
          </a:p>
        </p:txBody>
      </p:sp>
      <p:sp>
        <p:nvSpPr>
          <p:cNvPr id="4" name="Slide Number Placeholder 3"/>
          <p:cNvSpPr>
            <a:spLocks noGrp="1"/>
          </p:cNvSpPr>
          <p:nvPr>
            <p:ph type="sldNum" sz="quarter" idx="12"/>
          </p:nvPr>
        </p:nvSpPr>
        <p:spPr/>
        <p:txBody>
          <a:bodyPr/>
          <a:lstStyle/>
          <a:p>
            <a:fld id="{FD2287FF-6A54-3D4D-BB79-D472F5CBE654}" type="slidenum">
              <a:rPr lang="en-US" smtClean="0"/>
              <a:pPr/>
              <a:t>7</a:t>
            </a:fld>
            <a:endParaRPr lang="en-US" dirty="0"/>
          </a:p>
        </p:txBody>
      </p:sp>
      <p:sp>
        <p:nvSpPr>
          <p:cNvPr id="5" name="Content Placeholder 4"/>
          <p:cNvSpPr>
            <a:spLocks noGrp="1"/>
          </p:cNvSpPr>
          <p:nvPr>
            <p:ph idx="1"/>
          </p:nvPr>
        </p:nvSpPr>
        <p:spPr>
          <a:xfrm>
            <a:off x="123646" y="1039042"/>
            <a:ext cx="8522533" cy="506292"/>
          </a:xfrm>
          <a:prstGeom prst="rect">
            <a:avLst/>
          </a:prstGeom>
        </p:spPr>
        <p:txBody>
          <a:bodyPr wrap="square">
            <a:spAutoFit/>
          </a:bodyPr>
          <a:lstStyle/>
          <a:p>
            <a:pPr marL="0" lvl="2" indent="0" algn="just">
              <a:lnSpc>
                <a:spcPct val="150000"/>
              </a:lnSpc>
              <a:spcBef>
                <a:spcPts val="600"/>
              </a:spcBef>
              <a:spcAft>
                <a:spcPts val="1000"/>
              </a:spcAft>
              <a:buClr>
                <a:srgbClr val="002060"/>
              </a:buClr>
              <a:buSzPct val="100000"/>
              <a:buNone/>
            </a:pPr>
            <a:r>
              <a:rPr lang="en-US" sz="2000" b="1" u="sng" dirty="0" smtClean="0">
                <a:ea typeface="Calibri" panose="020F0502020204030204" pitchFamily="34" charset="0"/>
                <a:cs typeface="Times New Roman" panose="02020603050405020304" pitchFamily="18" charset="0"/>
              </a:rPr>
              <a:t>Low Payroll Contributions </a:t>
            </a:r>
          </a:p>
        </p:txBody>
      </p:sp>
      <p:graphicFrame>
        <p:nvGraphicFramePr>
          <p:cNvPr id="7" name="Content Placeholder 19"/>
          <p:cNvGraphicFramePr>
            <a:graphicFrameLocks/>
          </p:cNvGraphicFramePr>
          <p:nvPr>
            <p:extLst>
              <p:ext uri="{D42A27DB-BD31-4B8C-83A1-F6EECF244321}">
                <p14:modId xmlns="" xmlns:p14="http://schemas.microsoft.com/office/powerpoint/2010/main" val="3278185984"/>
              </p:ext>
            </p:extLst>
          </p:nvPr>
        </p:nvGraphicFramePr>
        <p:xfrm>
          <a:off x="380407" y="1657538"/>
          <a:ext cx="8521700" cy="3977640"/>
        </p:xfrm>
        <a:graphic>
          <a:graphicData uri="http://schemas.openxmlformats.org/drawingml/2006/table">
            <a:tbl>
              <a:tblPr firstRow="1" bandRow="1">
                <a:tableStyleId>{5C22544A-7EE6-4342-B048-85BDC9FD1C3A}</a:tableStyleId>
              </a:tblPr>
              <a:tblGrid>
                <a:gridCol w="4260850"/>
                <a:gridCol w="4260850"/>
              </a:tblGrid>
              <a:tr h="0">
                <a:tc>
                  <a:txBody>
                    <a:bodyPr/>
                    <a:lstStyle/>
                    <a:p>
                      <a:r>
                        <a:rPr lang="en-US" dirty="0" smtClean="0"/>
                        <a:t>Country</a:t>
                      </a:r>
                      <a:endParaRPr lang="el-GR" dirty="0"/>
                    </a:p>
                  </a:txBody>
                  <a:tcPr/>
                </a:tc>
                <a:tc>
                  <a:txBody>
                    <a:bodyPr/>
                    <a:lstStyle/>
                    <a:p>
                      <a:r>
                        <a:rPr lang="en-US" dirty="0" smtClean="0"/>
                        <a:t>Payroll</a:t>
                      </a:r>
                      <a:r>
                        <a:rPr lang="en-US" baseline="0" dirty="0" smtClean="0"/>
                        <a:t> Contributions</a:t>
                      </a:r>
                    </a:p>
                    <a:p>
                      <a:r>
                        <a:rPr lang="en-US" baseline="0" dirty="0" smtClean="0"/>
                        <a:t>(Employee and Employer)</a:t>
                      </a:r>
                      <a:endParaRPr lang="el-GR" dirty="0"/>
                    </a:p>
                  </a:txBody>
                  <a:tcPr/>
                </a:tc>
              </a:tr>
              <a:tr h="370840">
                <a:tc>
                  <a:txBody>
                    <a:bodyPr/>
                    <a:lstStyle/>
                    <a:p>
                      <a:r>
                        <a:rPr lang="en-US" dirty="0" smtClean="0"/>
                        <a:t>Cyprus</a:t>
                      </a:r>
                      <a:endParaRPr lang="el-GR" dirty="0"/>
                    </a:p>
                  </a:txBody>
                  <a:tcPr/>
                </a:tc>
                <a:tc>
                  <a:txBody>
                    <a:bodyPr/>
                    <a:lstStyle/>
                    <a:p>
                      <a:r>
                        <a:rPr lang="en-US" dirty="0" smtClean="0"/>
                        <a:t>19,30%</a:t>
                      </a:r>
                      <a:endParaRPr lang="el-GR" dirty="0"/>
                    </a:p>
                  </a:txBody>
                  <a:tcPr/>
                </a:tc>
              </a:tr>
              <a:tr h="370840">
                <a:tc>
                  <a:txBody>
                    <a:bodyPr/>
                    <a:lstStyle/>
                    <a:p>
                      <a:r>
                        <a:rPr lang="en-US" dirty="0" smtClean="0"/>
                        <a:t>Israel</a:t>
                      </a:r>
                      <a:endParaRPr lang="el-GR" dirty="0"/>
                    </a:p>
                  </a:txBody>
                  <a:tcPr/>
                </a:tc>
                <a:tc>
                  <a:txBody>
                    <a:bodyPr/>
                    <a:lstStyle/>
                    <a:p>
                      <a:r>
                        <a:rPr lang="en-US" dirty="0" smtClean="0"/>
                        <a:t>Up to 26,2%</a:t>
                      </a:r>
                      <a:endParaRPr lang="el-GR" dirty="0"/>
                    </a:p>
                  </a:txBody>
                  <a:tcPr/>
                </a:tc>
              </a:tr>
              <a:tr h="370840">
                <a:tc>
                  <a:txBody>
                    <a:bodyPr/>
                    <a:lstStyle/>
                    <a:p>
                      <a:r>
                        <a:rPr lang="en-US" dirty="0" smtClean="0"/>
                        <a:t>Malta</a:t>
                      </a:r>
                      <a:endParaRPr lang="el-GR" dirty="0"/>
                    </a:p>
                  </a:txBody>
                  <a:tcPr/>
                </a:tc>
                <a:tc>
                  <a:txBody>
                    <a:bodyPr/>
                    <a:lstStyle/>
                    <a:p>
                      <a:r>
                        <a:rPr lang="en-US" dirty="0" smtClean="0"/>
                        <a:t>20%</a:t>
                      </a:r>
                      <a:endParaRPr lang="el-GR" dirty="0"/>
                    </a:p>
                  </a:txBody>
                  <a:tcPr/>
                </a:tc>
              </a:tr>
              <a:tr h="370840">
                <a:tc>
                  <a:txBody>
                    <a:bodyPr/>
                    <a:lstStyle/>
                    <a:p>
                      <a:r>
                        <a:rPr lang="en-US" dirty="0" smtClean="0"/>
                        <a:t>Greece</a:t>
                      </a:r>
                      <a:endParaRPr lang="el-GR" dirty="0"/>
                    </a:p>
                  </a:txBody>
                  <a:tcPr/>
                </a:tc>
                <a:tc>
                  <a:txBody>
                    <a:bodyPr/>
                    <a:lstStyle/>
                    <a:p>
                      <a:r>
                        <a:rPr lang="en-US" dirty="0" smtClean="0"/>
                        <a:t>43,96%</a:t>
                      </a:r>
                      <a:endParaRPr lang="el-GR" dirty="0"/>
                    </a:p>
                  </a:txBody>
                  <a:tcPr/>
                </a:tc>
              </a:tr>
              <a:tr h="370840">
                <a:tc>
                  <a:txBody>
                    <a:bodyPr/>
                    <a:lstStyle/>
                    <a:p>
                      <a:r>
                        <a:rPr lang="en-US" dirty="0" smtClean="0"/>
                        <a:t>Italy</a:t>
                      </a:r>
                      <a:endParaRPr lang="el-GR" dirty="0"/>
                    </a:p>
                  </a:txBody>
                  <a:tcPr/>
                </a:tc>
                <a:tc>
                  <a:txBody>
                    <a:bodyPr/>
                    <a:lstStyle/>
                    <a:p>
                      <a:r>
                        <a:rPr lang="en-US" dirty="0" smtClean="0"/>
                        <a:t>40% to 45%</a:t>
                      </a:r>
                      <a:endParaRPr lang="el-GR" dirty="0"/>
                    </a:p>
                  </a:txBody>
                  <a:tcPr/>
                </a:tc>
              </a:tr>
              <a:tr h="370840">
                <a:tc>
                  <a:txBody>
                    <a:bodyPr/>
                    <a:lstStyle/>
                    <a:p>
                      <a:r>
                        <a:rPr lang="en-US" dirty="0" smtClean="0"/>
                        <a:t>Spain</a:t>
                      </a:r>
                      <a:endParaRPr lang="el-GR" dirty="0"/>
                    </a:p>
                  </a:txBody>
                  <a:tcPr/>
                </a:tc>
                <a:tc>
                  <a:txBody>
                    <a:bodyPr/>
                    <a:lstStyle/>
                    <a:p>
                      <a:r>
                        <a:rPr lang="en-US" dirty="0" smtClean="0"/>
                        <a:t>36,30%</a:t>
                      </a:r>
                      <a:endParaRPr lang="el-GR" dirty="0"/>
                    </a:p>
                  </a:txBody>
                  <a:tcPr/>
                </a:tc>
              </a:tr>
              <a:tr h="370840">
                <a:tc>
                  <a:txBody>
                    <a:bodyPr/>
                    <a:lstStyle/>
                    <a:p>
                      <a:r>
                        <a:rPr lang="en-US" dirty="0" smtClean="0"/>
                        <a:t>UK</a:t>
                      </a:r>
                      <a:endParaRPr lang="el-GR" dirty="0"/>
                    </a:p>
                  </a:txBody>
                  <a:tcPr/>
                </a:tc>
                <a:tc>
                  <a:txBody>
                    <a:bodyPr/>
                    <a:lstStyle/>
                    <a:p>
                      <a:r>
                        <a:rPr lang="en-US" dirty="0" smtClean="0"/>
                        <a:t>Up to 27,8%</a:t>
                      </a:r>
                      <a:endParaRPr lang="el-GR" dirty="0"/>
                    </a:p>
                  </a:txBody>
                  <a:tcPr/>
                </a:tc>
              </a:tr>
              <a:tr h="370840">
                <a:tc>
                  <a:txBody>
                    <a:bodyPr/>
                    <a:lstStyle/>
                    <a:p>
                      <a:r>
                        <a:rPr lang="en-US" dirty="0" smtClean="0"/>
                        <a:t>Germany</a:t>
                      </a:r>
                      <a:endParaRPr lang="el-GR" dirty="0"/>
                    </a:p>
                  </a:txBody>
                  <a:tcPr/>
                </a:tc>
                <a:tc>
                  <a:txBody>
                    <a:bodyPr/>
                    <a:lstStyle/>
                    <a:p>
                      <a:r>
                        <a:rPr lang="en-US" dirty="0" smtClean="0"/>
                        <a:t>38,65%</a:t>
                      </a:r>
                      <a:endParaRPr lang="el-GR" dirty="0"/>
                    </a:p>
                  </a:txBody>
                  <a:tcPr/>
                </a:tc>
              </a:tr>
              <a:tr h="370840">
                <a:tc>
                  <a:txBody>
                    <a:bodyPr/>
                    <a:lstStyle/>
                    <a:p>
                      <a:r>
                        <a:rPr lang="en-US" dirty="0" smtClean="0"/>
                        <a:t>Slovakia</a:t>
                      </a:r>
                      <a:endParaRPr lang="el-GR" dirty="0"/>
                    </a:p>
                  </a:txBody>
                  <a:tcPr/>
                </a:tc>
                <a:tc>
                  <a:txBody>
                    <a:bodyPr/>
                    <a:lstStyle/>
                    <a:p>
                      <a:r>
                        <a:rPr lang="en-US" dirty="0" smtClean="0"/>
                        <a:t>Up</a:t>
                      </a:r>
                      <a:r>
                        <a:rPr lang="en-US" baseline="0" dirty="0" smtClean="0"/>
                        <a:t> to 49,6%</a:t>
                      </a:r>
                      <a:endParaRPr lang="el-GR" dirty="0"/>
                    </a:p>
                  </a:txBody>
                  <a:tcPr/>
                </a:tc>
              </a:tr>
            </a:tbl>
          </a:graphicData>
        </a:graphic>
      </p:graphicFrame>
    </p:spTree>
    <p:extLst>
      <p:ext uri="{BB962C8B-B14F-4D97-AF65-F5344CB8AC3E}">
        <p14:creationId xmlns="" xmlns:p14="http://schemas.microsoft.com/office/powerpoint/2010/main" val="1099187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8</a:t>
            </a:fld>
            <a:endParaRPr lang="en-US" dirty="0"/>
          </a:p>
        </p:txBody>
      </p:sp>
      <p:sp>
        <p:nvSpPr>
          <p:cNvPr id="5" name="Content Placeholder 4"/>
          <p:cNvSpPr>
            <a:spLocks noGrp="1"/>
          </p:cNvSpPr>
          <p:nvPr>
            <p:ph idx="1"/>
          </p:nvPr>
        </p:nvSpPr>
        <p:spPr>
          <a:xfrm>
            <a:off x="164267" y="1324792"/>
            <a:ext cx="8522533" cy="4238596"/>
          </a:xfrm>
          <a:prstGeom prst="rect">
            <a:avLst/>
          </a:prstGeom>
        </p:spPr>
        <p:txBody>
          <a:bodyPr wrap="square">
            <a:spAutoFit/>
          </a:bodyPr>
          <a:lstStyle/>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a:latin typeface="+mj-lt"/>
                <a:ea typeface="Calibri" panose="020F0502020204030204" pitchFamily="34" charset="0"/>
                <a:cs typeface="Times New Roman" panose="02020603050405020304" pitchFamily="18" charset="0"/>
              </a:rPr>
              <a:t>All expenditure incurred wholly and exclusively for acquisition of income </a:t>
            </a:r>
            <a:r>
              <a:rPr lang="en-US" sz="2000" dirty="0" smtClean="0">
                <a:latin typeface="+mj-lt"/>
                <a:ea typeface="Calibri" panose="020F0502020204030204" pitchFamily="34" charset="0"/>
                <a:cs typeface="Times New Roman" panose="02020603050405020304" pitchFamily="18" charset="0"/>
              </a:rPr>
              <a:t>is tax </a:t>
            </a:r>
            <a:r>
              <a:rPr lang="en-US" sz="2000" dirty="0">
                <a:latin typeface="+mj-lt"/>
                <a:ea typeface="Calibri" panose="020F0502020204030204" pitchFamily="34" charset="0"/>
                <a:cs typeface="Times New Roman" panose="02020603050405020304" pitchFamily="18" charset="0"/>
              </a:rPr>
              <a:t>deductible (the term "expenditure" refers to expenditures of an income and not of a capital nature</a:t>
            </a:r>
            <a:r>
              <a:rPr lang="en-US" sz="2000" dirty="0" smtClean="0">
                <a:latin typeface="+mj-lt"/>
                <a:ea typeface="Calibri" panose="020F0502020204030204" pitchFamily="34" charset="0"/>
                <a:cs typeface="Times New Roman" panose="02020603050405020304" pitchFamily="18" charset="0"/>
              </a:rPr>
              <a:t>).</a:t>
            </a:r>
            <a:endParaRPr lang="en-US" sz="2000" dirty="0">
              <a:latin typeface="+mj-lt"/>
              <a:ea typeface="Calibri" panose="020F0502020204030204" pitchFamily="34" charset="0"/>
              <a:cs typeface="Times New Roman" panose="02020603050405020304" pitchFamily="18" charset="0"/>
            </a:endParaRPr>
          </a:p>
          <a:p>
            <a:pPr marL="263776" lvl="2" indent="-263776" algn="just">
              <a:lnSpc>
                <a:spcPct val="150000"/>
              </a:lnSpc>
              <a:spcBef>
                <a:spcPts val="554"/>
              </a:spcBef>
              <a:spcAft>
                <a:spcPts val="923"/>
              </a:spcAft>
              <a:buClr>
                <a:srgbClr val="002060"/>
              </a:buClr>
              <a:buSzPct val="100000"/>
              <a:buFont typeface="Arial" panose="020B0604020202020204" pitchFamily="34" charset="0"/>
              <a:buChar char="•"/>
            </a:pPr>
            <a:r>
              <a:rPr lang="en-US" sz="2000" dirty="0" smtClean="0">
                <a:latin typeface="+mj-lt"/>
                <a:ea typeface="Calibri" panose="020F0502020204030204" pitchFamily="34" charset="0"/>
                <a:cs typeface="Times New Roman" panose="02020603050405020304" pitchFamily="18" charset="0"/>
              </a:rPr>
              <a:t>The Cypriot income </a:t>
            </a:r>
            <a:r>
              <a:rPr lang="en-US" sz="2000" dirty="0">
                <a:latin typeface="+mj-lt"/>
                <a:ea typeface="Calibri" panose="020F0502020204030204" pitchFamily="34" charset="0"/>
                <a:cs typeface="Times New Roman" panose="02020603050405020304" pitchFamily="18" charset="0"/>
              </a:rPr>
              <a:t>tax Law </a:t>
            </a:r>
            <a:r>
              <a:rPr lang="en-US" sz="2000" dirty="0" smtClean="0">
                <a:latin typeface="+mj-lt"/>
                <a:ea typeface="Calibri" panose="020F0502020204030204" pitchFamily="34" charset="0"/>
                <a:cs typeface="Times New Roman" panose="02020603050405020304" pitchFamily="18" charset="0"/>
              </a:rPr>
              <a:t>stipulates </a:t>
            </a:r>
            <a:r>
              <a:rPr lang="en-US" sz="2000" dirty="0">
                <a:latin typeface="+mj-lt"/>
                <a:ea typeface="Calibri" panose="020F0502020204030204" pitchFamily="34" charset="0"/>
                <a:cs typeface="Times New Roman" panose="02020603050405020304" pitchFamily="18" charset="0"/>
              </a:rPr>
              <a:t>that tax losses of any person </a:t>
            </a:r>
            <a:r>
              <a:rPr lang="en-US" sz="2000" dirty="0" smtClean="0">
                <a:latin typeface="+mj-lt"/>
                <a:ea typeface="Calibri" panose="020F0502020204030204" pitchFamily="34" charset="0"/>
                <a:cs typeface="Times New Roman" panose="02020603050405020304" pitchFamily="18" charset="0"/>
              </a:rPr>
              <a:t>in a particular year may </a:t>
            </a:r>
            <a:r>
              <a:rPr lang="en-US" sz="2000" dirty="0">
                <a:latin typeface="+mj-lt"/>
                <a:ea typeface="Calibri" panose="020F0502020204030204" pitchFamily="34" charset="0"/>
                <a:cs typeface="Times New Roman" panose="02020603050405020304" pitchFamily="18" charset="0"/>
              </a:rPr>
              <a:t>be transferred and set off with the taxable income of such person for the next five years.</a:t>
            </a:r>
            <a:endParaRPr lang="el-GR" sz="2000" dirty="0">
              <a:latin typeface="+mj-lt"/>
              <a:ea typeface="Calibri" panose="020F0502020204030204" pitchFamily="34" charset="0"/>
              <a:cs typeface="Times New Roman" panose="02020603050405020304" pitchFamily="18" charset="0"/>
            </a:endParaRPr>
          </a:p>
          <a:p>
            <a:pPr marL="0" lvl="2" algn="just">
              <a:lnSpc>
                <a:spcPct val="150000"/>
              </a:lnSpc>
              <a:spcBef>
                <a:spcPts val="554"/>
              </a:spcBef>
              <a:spcAft>
                <a:spcPts val="923"/>
              </a:spcAft>
              <a:buClr>
                <a:srgbClr val="002060"/>
              </a:buClr>
              <a:buSzPct val="100000"/>
            </a:pPr>
            <a:endParaRPr lang="en-US" dirty="0">
              <a:latin typeface="+mj-lt"/>
              <a:ea typeface="Calibri" panose="020F0502020204030204" pitchFamily="34" charset="0"/>
              <a:cs typeface="Times New Roman" panose="02020603050405020304" pitchFamily="18" charset="0"/>
            </a:endParaRPr>
          </a:p>
          <a:p>
            <a:pPr marL="263776" indent="-263776" algn="just">
              <a:lnSpc>
                <a:spcPct val="150000"/>
              </a:lnSpc>
              <a:spcBef>
                <a:spcPts val="554"/>
              </a:spcBef>
              <a:spcAft>
                <a:spcPts val="923"/>
              </a:spcAft>
              <a:buClr>
                <a:srgbClr val="002060"/>
              </a:buClr>
              <a:buSzPct val="150000"/>
              <a:buFont typeface="Arial" panose="020B0604020202020204" pitchFamily="34" charset="0"/>
              <a:buChar char="•"/>
            </a:pPr>
            <a:endParaRPr lang="el-GR" sz="1662" dirty="0">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244301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646" y="32058"/>
            <a:ext cx="8229600" cy="610472"/>
          </a:xfrm>
        </p:spPr>
        <p:txBody>
          <a:bodyPr>
            <a:normAutofit/>
          </a:bodyPr>
          <a:lstStyle/>
          <a:p>
            <a:r>
              <a:rPr lang="en-US" kern="0" dirty="0">
                <a:solidFill>
                  <a:srgbClr val="365F91"/>
                </a:solidFill>
                <a:ea typeface="Times New Roman" panose="02020603050405020304" pitchFamily="18" charset="0"/>
                <a:cs typeface="+mn-cs"/>
              </a:rPr>
              <a:t>Existing Tax Incentives</a:t>
            </a:r>
            <a:endParaRPr lang="el-GR" kern="0" dirty="0">
              <a:solidFill>
                <a:srgbClr val="365F91"/>
              </a:solidFill>
              <a:ea typeface="Times New Roman" panose="02020603050405020304" pitchFamily="18" charset="0"/>
              <a:cs typeface="+mn-cs"/>
            </a:endParaRPr>
          </a:p>
        </p:txBody>
      </p:sp>
      <p:sp>
        <p:nvSpPr>
          <p:cNvPr id="4" name="Slide Number Placeholder 3"/>
          <p:cNvSpPr>
            <a:spLocks noGrp="1"/>
          </p:cNvSpPr>
          <p:nvPr>
            <p:ph type="sldNum" sz="quarter" idx="12"/>
          </p:nvPr>
        </p:nvSpPr>
        <p:spPr/>
        <p:txBody>
          <a:bodyPr/>
          <a:lstStyle/>
          <a:p>
            <a:fld id="{FD2287FF-6A54-3D4D-BB79-D472F5CBE654}" type="slidenum">
              <a:rPr lang="en-US" smtClean="0"/>
              <a:pPr/>
              <a:t>9</a:t>
            </a:fld>
            <a:endParaRPr lang="en-US" dirty="0"/>
          </a:p>
        </p:txBody>
      </p:sp>
      <p:sp>
        <p:nvSpPr>
          <p:cNvPr id="5" name="Content Placeholder 4"/>
          <p:cNvSpPr>
            <a:spLocks noGrp="1"/>
          </p:cNvSpPr>
          <p:nvPr>
            <p:ph idx="1"/>
          </p:nvPr>
        </p:nvSpPr>
        <p:spPr>
          <a:xfrm>
            <a:off x="164267" y="797284"/>
            <a:ext cx="8522533" cy="5208092"/>
          </a:xfrm>
          <a:prstGeom prst="rect">
            <a:avLst/>
          </a:prstGeom>
        </p:spPr>
        <p:txBody>
          <a:bodyPr wrap="square">
            <a:spAutoFit/>
          </a:bodyPr>
          <a:lstStyle/>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1800" dirty="0">
                <a:latin typeface="+mj-lt"/>
                <a:ea typeface="Calibri" panose="020F0502020204030204" pitchFamily="34" charset="0"/>
                <a:cs typeface="Times New Roman" panose="02020603050405020304" pitchFamily="18" charset="0"/>
              </a:rPr>
              <a:t>All expenses incurred for the acquisition or development of intangible assets as these are defined in the Patents, Copyright, and Trademark Laws are tax deductible. Such expenditure of a capital nature is deducted from taxable income, after it has been equally apportioned between the fiscal year in which it took place and the immediately next four years.</a:t>
            </a:r>
          </a:p>
          <a:p>
            <a:pPr marL="263776" indent="-263776" algn="just">
              <a:lnSpc>
                <a:spcPct val="150000"/>
              </a:lnSpc>
              <a:spcBef>
                <a:spcPts val="554"/>
              </a:spcBef>
              <a:spcAft>
                <a:spcPts val="923"/>
              </a:spcAft>
              <a:buClr>
                <a:srgbClr val="002060"/>
              </a:buClr>
              <a:buSzPct val="100000"/>
              <a:buFont typeface="Arial" panose="020B0604020202020204" pitchFamily="34" charset="0"/>
              <a:buChar char="•"/>
            </a:pPr>
            <a:r>
              <a:rPr lang="en-US" sz="1800" dirty="0">
                <a:latin typeface="+mj-lt"/>
                <a:ea typeface="Calibri" panose="020F0502020204030204" pitchFamily="34" charset="0"/>
                <a:cs typeface="Times New Roman" panose="02020603050405020304" pitchFamily="18" charset="0"/>
              </a:rPr>
              <a:t>Further a deduction of 80% is provided as an expense from profits generated by intellectual property. </a:t>
            </a:r>
            <a:r>
              <a:rPr lang="en-US" sz="1800" dirty="0" smtClean="0">
                <a:latin typeface="+mj-lt"/>
                <a:ea typeface="Calibri" panose="020F0502020204030204" pitchFamily="34" charset="0"/>
                <a:cs typeface="Times New Roman" panose="02020603050405020304" pitchFamily="18" charset="0"/>
              </a:rPr>
              <a:t> Same </a:t>
            </a:r>
            <a:r>
              <a:rPr lang="en-US" sz="1800" dirty="0">
                <a:latin typeface="+mj-lt"/>
                <a:ea typeface="Calibri" panose="020F0502020204030204" pitchFamily="34" charset="0"/>
                <a:cs typeface="Times New Roman" panose="02020603050405020304" pitchFamily="18" charset="0"/>
              </a:rPr>
              <a:t>limitation applies in respect of damages (new insertion</a:t>
            </a:r>
            <a:r>
              <a:rPr lang="en-US" sz="1800" dirty="0" smtClean="0">
                <a:latin typeface="+mj-lt"/>
                <a:ea typeface="Calibri" panose="020F0502020204030204" pitchFamily="34" charset="0"/>
                <a:cs typeface="Times New Roman" panose="02020603050405020304" pitchFamily="18" charset="0"/>
              </a:rPr>
              <a:t>).</a:t>
            </a:r>
            <a:endParaRPr lang="en-US" sz="1800" dirty="0">
              <a:latin typeface="+mj-lt"/>
              <a:ea typeface="Calibri" panose="020F0502020204030204" pitchFamily="34" charset="0"/>
              <a:cs typeface="Times New Roman" panose="02020603050405020304" pitchFamily="18" charset="0"/>
            </a:endParaRPr>
          </a:p>
          <a:p>
            <a:pPr marL="0" indent="0" algn="just">
              <a:lnSpc>
                <a:spcPct val="150000"/>
              </a:lnSpc>
              <a:spcBef>
                <a:spcPts val="554"/>
              </a:spcBef>
              <a:spcAft>
                <a:spcPts val="923"/>
              </a:spcAft>
              <a:buClr>
                <a:srgbClr val="002060"/>
              </a:buClr>
              <a:buSzPct val="100000"/>
              <a:buNone/>
            </a:pPr>
            <a:r>
              <a:rPr lang="en-US" sz="1800" b="1" u="sng" dirty="0" smtClean="0">
                <a:latin typeface="+mj-lt"/>
                <a:ea typeface="Calibri" panose="020F0502020204030204" pitchFamily="34" charset="0"/>
                <a:cs typeface="Times New Roman" panose="02020603050405020304" pitchFamily="18" charset="0"/>
              </a:rPr>
              <a:t>Note</a:t>
            </a:r>
            <a:r>
              <a:rPr lang="en-US" sz="1800" dirty="0" smtClean="0">
                <a:latin typeface="+mj-lt"/>
                <a:ea typeface="Calibri" panose="020F0502020204030204" pitchFamily="34" charset="0"/>
                <a:cs typeface="Times New Roman" panose="02020603050405020304" pitchFamily="18" charset="0"/>
              </a:rPr>
              <a:t>: New </a:t>
            </a:r>
            <a:r>
              <a:rPr lang="en-US" sz="1800" dirty="0">
                <a:latin typeface="+mj-lt"/>
                <a:ea typeface="Calibri" panose="020F0502020204030204" pitchFamily="34" charset="0"/>
                <a:cs typeface="Times New Roman" panose="02020603050405020304" pitchFamily="18" charset="0"/>
              </a:rPr>
              <a:t>enterprises may not join existing schemes after June 30th, 2016. After that date, Member States (EU countries) may introduce new </a:t>
            </a:r>
            <a:r>
              <a:rPr lang="en-US" sz="1800" dirty="0" smtClean="0">
                <a:latin typeface="+mj-lt"/>
                <a:ea typeface="Calibri" panose="020F0502020204030204" pitchFamily="34" charset="0"/>
                <a:cs typeface="Times New Roman" panose="02020603050405020304" pitchFamily="18" charset="0"/>
              </a:rPr>
              <a:t>schemes. </a:t>
            </a:r>
            <a:r>
              <a:rPr lang="en-US" sz="1800" dirty="0">
                <a:latin typeface="+mj-lt"/>
                <a:ea typeface="Calibri" panose="020F0502020204030204" pitchFamily="34" charset="0"/>
                <a:cs typeface="Times New Roman" panose="02020603050405020304" pitchFamily="18" charset="0"/>
              </a:rPr>
              <a:t>The tax benefits of the existing schemes will expire no later than 30th June 2021.</a:t>
            </a:r>
          </a:p>
          <a:p>
            <a:pPr algn="just">
              <a:lnSpc>
                <a:spcPct val="150000"/>
              </a:lnSpc>
              <a:spcBef>
                <a:spcPts val="554"/>
              </a:spcBef>
              <a:spcAft>
                <a:spcPts val="923"/>
              </a:spcAft>
              <a:buClr>
                <a:srgbClr val="002060"/>
              </a:buClr>
              <a:buSzPct val="150000"/>
            </a:pPr>
            <a:endParaRPr lang="el-GR" sz="1662" dirty="0">
              <a:latin typeface="+mj-lt"/>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29613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C Presentation Template 1 - Invest CYPR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6143</TotalTime>
  <Words>2041</Words>
  <Application>Microsoft Office PowerPoint</Application>
  <PresentationFormat>On-screen Show (4:3)</PresentationFormat>
  <Paragraphs>161</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BASIC Presentation Template 1 - Invest CYPRUS</vt:lpstr>
      <vt:lpstr>Science and Technology Park Incentives</vt:lpstr>
      <vt:lpstr>Why set up in Cyprus</vt:lpstr>
      <vt:lpstr>Slide 3</vt:lpstr>
      <vt:lpstr>Existing Tax Incentives</vt:lpstr>
      <vt:lpstr>Existing Tax Incentives</vt:lpstr>
      <vt:lpstr>Existing Tax Incentives</vt:lpstr>
      <vt:lpstr>Existing Tax Incentives</vt:lpstr>
      <vt:lpstr>Existing Tax Incentives</vt:lpstr>
      <vt:lpstr>Existing Tax Incentives</vt:lpstr>
      <vt:lpstr>Existing Tax Incentives</vt:lpstr>
      <vt:lpstr>Existing Tax Incentives</vt:lpstr>
      <vt:lpstr>Incentives which are under consideration for approval by the House of Representatives</vt:lpstr>
      <vt:lpstr>Incentives which are under consideration for approval by the House of Representatives</vt:lpstr>
      <vt:lpstr>Tax advice regarding the Technological Park</vt:lpstr>
      <vt:lpstr>Labor work/residence Permits</vt:lpstr>
      <vt:lpstr>Labor work/residence Permits</vt:lpstr>
      <vt:lpstr>Labor work/residence Permits</vt:lpstr>
      <vt:lpstr>Labor work/residence Permits</vt:lpstr>
      <vt:lpstr>Labor work/residence Permits</vt:lpstr>
      <vt:lpstr>Slide 20</vt:lpstr>
      <vt:lpstr>Other Incentives </vt:lpstr>
      <vt:lpstr>Investment Aid</vt:lpstr>
      <vt:lpstr>Investment Aid</vt:lpstr>
      <vt:lpstr>Investment Aid</vt:lpstr>
      <vt:lpstr>Investment Aid</vt:lpstr>
      <vt:lpstr>Investment Aid</vt:lpstr>
      <vt:lpstr>Renewable Energy Sources</vt:lpstr>
      <vt:lpstr>Slide 28</vt:lpstr>
      <vt:lpstr>Slide 29</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ayiasemides</dc:creator>
  <cp:lastModifiedBy>Lefki Theodorou</cp:lastModifiedBy>
  <cp:revision>408</cp:revision>
  <cp:lastPrinted>2015-10-29T10:16:32Z</cp:lastPrinted>
  <dcterms:created xsi:type="dcterms:W3CDTF">2014-04-22T15:34:42Z</dcterms:created>
  <dcterms:modified xsi:type="dcterms:W3CDTF">2015-11-20T08:52:30Z</dcterms:modified>
</cp:coreProperties>
</file>